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9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4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5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6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7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85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86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174"/>
    <a:srgbClr val="FFCCFF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r>
              <a:rPr lang="es-ES" sz="2400" dirty="0">
                <a:latin typeface="Agency FB" panose="020B0503020202020204" pitchFamily="34" charset="0"/>
              </a:rPr>
              <a:t>SECTOR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6C-47B6-8163-C6098302555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6C-47B6-8163-C60983025559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6C-47B6-8163-C60983025559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6C-47B6-8163-C609830255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Hoja1!$C$7:$C$10</c:f>
              <c:strCache>
                <c:ptCount val="4"/>
                <c:pt idx="0">
                  <c:v>Servicios</c:v>
                </c:pt>
                <c:pt idx="1">
                  <c:v>Comercio</c:v>
                </c:pt>
                <c:pt idx="2">
                  <c:v>Industria</c:v>
                </c:pt>
                <c:pt idx="3">
                  <c:v>Construcción</c:v>
                </c:pt>
              </c:strCache>
            </c:strRef>
          </c:cat>
          <c:val>
            <c:numRef>
              <c:f>Hoja1!$D$7:$D$10</c:f>
              <c:numCache>
                <c:formatCode>General</c:formatCode>
                <c:ptCount val="4"/>
                <c:pt idx="0">
                  <c:v>42</c:v>
                </c:pt>
                <c:pt idx="1">
                  <c:v>32</c:v>
                </c:pt>
                <c:pt idx="2">
                  <c:v>15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6C-47B6-8163-C609830255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INVERSIONES 2020</c:v>
                </c:pt>
              </c:strCache>
            </c:strRef>
          </c:tx>
          <c:explosion val="14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FF-4E01-9BA2-5CCBFC0FC33C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FF-4E01-9BA2-5CCBFC0FC33C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FF-4E01-9BA2-5CCBFC0FC33C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6">
                    <a:lumMod val="60000"/>
                  </a:schemeClr>
                </a:fgClr>
                <a:bgClr>
                  <a:schemeClr val="accent6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FF-4E01-9BA2-5CCBFC0FC3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0.62</c:v>
                </c:pt>
                <c:pt idx="1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FF-4E01-9BA2-5CCBFC0FC3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PREVISIÓN INVERSIONES 2021</c:v>
                </c:pt>
              </c:strCache>
            </c:strRef>
          </c:tx>
          <c:explosion val="8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</c:v>
                </c:pt>
                <c:pt idx="1">
                  <c:v>0.32</c:v>
                </c:pt>
                <c:pt idx="2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PLANTILLA 2020</c:v>
                </c:pt>
              </c:strCache>
            </c:strRef>
          </c:tx>
          <c:explosion val="14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7C-4514-8683-C80CD431D89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7C-4514-8683-C80CD431D89F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7C-4514-8683-C80CD431D8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0.71</c:v>
                </c:pt>
                <c:pt idx="1">
                  <c:v>0.15</c:v>
                </c:pt>
                <c:pt idx="2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A7C-4514-8683-C80CD431D8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PLANTILLA 2020</c:v>
                </c:pt>
              </c:strCache>
            </c:strRef>
          </c:tx>
          <c:explosion val="4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7C-4514-8683-C80CD431D89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7C-4514-8683-C80CD431D89F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7C-4514-8683-C80CD431D8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0.39</c:v>
                </c:pt>
                <c:pt idx="1">
                  <c:v>0.59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A7C-4514-8683-C80CD431D8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ENDEUDAMIENTO ACTUAL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ENDEUDAMIENTO ACTUAL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4A-4A30-BE65-70EF0CE95C0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4A-4A30-BE65-70EF0CE95C03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4A-4A30-BE65-70EF0CE95C03}"/>
              </c:ext>
            </c:extLst>
          </c:dPt>
          <c:dLbls>
            <c:dLbl>
              <c:idx val="0"/>
              <c:layout>
                <c:manualLayout>
                  <c:x val="7.0555032925682035E-2"/>
                  <c:y val="-2.01572263656521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4A-4A30-BE65-70EF0CE95C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813499956692924E-2"/>
                  <c:y val="2.16097810628341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4A-4A30-BE65-70EF0CE95C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017873941674512E-2"/>
                  <c:y val="4.03144527313034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E4A-4A30-BE65-70EF0CE95C0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Elevado</c:v>
                </c:pt>
                <c:pt idx="1">
                  <c:v>Neutral</c:v>
                </c:pt>
                <c:pt idx="2">
                  <c:v>Reducido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0.26</c:v>
                </c:pt>
                <c:pt idx="1">
                  <c:v>0.24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4A-4A30-BE65-70EF0CE95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PRÓXIMOS DOCE MESES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PRÓXIMOS DOCE MESES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F7-4121-A64C-ED372F890F9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F7-4121-A64C-ED372F890F98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F7-4121-A64C-ED372F890F9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F7-4121-A64C-ED372F890F98}"/>
              </c:ext>
            </c:extLst>
          </c:dPt>
          <c:dLbls>
            <c:dLbl>
              <c:idx val="0"/>
              <c:layout>
                <c:manualLayout>
                  <c:x val="0.11288805268109126"/>
                  <c:y val="3.22515621850433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F7-4121-A64C-ED372F890F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868331053351571E-2"/>
                  <c:y val="2.47428355957767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F7-4121-A64C-ED372F890F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017873941674512E-2"/>
                  <c:y val="4.031445273130343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F7-4121-A64C-ED372F890F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1602751183800487"/>
                  <c:y val="6.7357114168558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CF7-4121-A64C-ED372F890F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Hoja1!$A$2:$A$5</c:f>
              <c:strCache>
                <c:ptCount val="4"/>
                <c:pt idx="0">
                  <c:v>Aumentará</c:v>
                </c:pt>
                <c:pt idx="1">
                  <c:v>Se mantendrá</c:v>
                </c:pt>
                <c:pt idx="2">
                  <c:v>Se reducirá</c:v>
                </c:pt>
                <c:pt idx="3">
                  <c:v>NS/NC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0.11</c:v>
                </c:pt>
                <c:pt idx="1">
                  <c:v>0.49</c:v>
                </c:pt>
                <c:pt idx="2">
                  <c:v>0.32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F7-4121-A64C-ED372F890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VALORACIÓN MERCADO DE LA UNIÓN EUROPEA</c:v>
                </c:pt>
              </c:strCache>
            </c:strRef>
          </c:tx>
          <c:explosion val="13"/>
          <c:dPt>
            <c:idx val="0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99-40C9-810E-73AF6982BB8C}"/>
              </c:ext>
            </c:extLst>
          </c:dPt>
          <c:dPt>
            <c:idx val="1"/>
            <c:bubble3D val="0"/>
            <c:explosion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99-40C9-810E-73AF6982BB8C}"/>
              </c:ext>
            </c:extLst>
          </c:dPt>
          <c:dPt>
            <c:idx val="2"/>
            <c:bubble3D val="0"/>
            <c:explosion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99-40C9-810E-73AF6982BB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Como una oportunidad</c:v>
                </c:pt>
                <c:pt idx="1">
                  <c:v>No me afecta</c:v>
                </c:pt>
                <c:pt idx="2">
                  <c:v>Como un riesgo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99-40C9-810E-73AF6982BB8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VALORACIÓN DEL BREXIT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7-424D-9F3B-E6D75C59C41D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37-424D-9F3B-E6D75C59C41D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37-424D-9F3B-E6D75C59C4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Como una oportunidad</c:v>
                </c:pt>
                <c:pt idx="1">
                  <c:v>No me afecta</c:v>
                </c:pt>
                <c:pt idx="2">
                  <c:v>Como un riesgo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0.48</c:v>
                </c:pt>
                <c:pt idx="2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37-424D-9F3B-E6D75C59C4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43277777777779"/>
          <c:y val="0.37626402809903198"/>
          <c:w val="0.29245611111111108"/>
          <c:h val="0.32507196093549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EXPORTACIONES </a:t>
            </a:r>
            <a:r>
              <a:rPr lang="en-US" sz="1600" b="1" dirty="0" smtClean="0"/>
              <a:t>2020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VALORACIÓN DEL BREXIT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98-4563-8AAB-3EC188666C93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98-4563-8AAB-3EC188666C93}"/>
              </c:ext>
            </c:extLst>
          </c:dPt>
          <c:dLbls>
            <c:dLbl>
              <c:idx val="0"/>
              <c:layout>
                <c:manualLayout>
                  <c:x val="5.2785109042922627E-2"/>
                  <c:y val="2.33100233100233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98-4563-8AAB-3EC188666C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476425925925925"/>
                  <c:y val="-0.73495730866378439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98-4563-8AAB-3EC188666C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5743"/>
                        <a:gd name="adj2" fmla="val 28417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98-4563-8AAB-3EC188666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¿QUÉ</a:t>
            </a:r>
            <a:r>
              <a:rPr lang="en-US" baseline="0" dirty="0"/>
              <a:t> HA OCURRIDO CON LAS EXPORTACIONES?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7.6835000000000014E-2"/>
          <c:y val="0.19067099037363355"/>
          <c:w val="0.62883962962962958"/>
          <c:h val="0.6925546581824114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34925">
      <a:solidFill>
        <a:srgbClr val="70AD47">
          <a:lumMod val="60000"/>
          <a:lumOff val="40000"/>
        </a:srgbClr>
      </a:solidFill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VALORACIÓN DE LA ECONOMÍA ESPAÑOLA EN GENERAL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4F-4FC1-906E-A538CB0781AE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4F-4FC1-906E-A538CB0781AE}"/>
              </c:ext>
            </c:extLst>
          </c:dPt>
          <c:dPt>
            <c:idx val="2"/>
            <c:bubble3D val="0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4F-4FC1-906E-A538CB0781AE}"/>
              </c:ext>
            </c:extLst>
          </c:dPt>
          <c:dPt>
            <c:idx val="3"/>
            <c:bubble3D val="0"/>
            <c:explosion val="6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4F-4FC1-906E-A538CB0781AE}"/>
              </c:ext>
            </c:extLst>
          </c:dPt>
          <c:dPt>
            <c:idx val="4"/>
            <c:bubble3D val="0"/>
            <c:explosion val="8"/>
            <c:spPr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4F-4FC1-906E-A538CB0781AE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4F-4FC1-906E-A538CB0781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4F-4FC1-906E-A538CB0781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449925042018626"/>
                  <c:y val="2.9478463313240007E-2"/>
                </c:manualLayout>
              </c:layout>
              <c:tx>
                <c:rich>
                  <a:bodyPr/>
                  <a:lstStyle/>
                  <a:p>
                    <a:fld id="{C81CE31F-33C5-4A86-9DEC-DA69EBB3F5CF}" type="CATEGORYNAME">
                      <a:rPr lang="en-US" sz="1600" b="1"/>
                      <a:pPr/>
                      <a:t>[NOMBRE DE CATEGORÍA]</a:t>
                    </a:fld>
                    <a:r>
                      <a:rPr lang="en-US" sz="1600" baseline="0" dirty="0"/>
                      <a:t>
</a:t>
                    </a:r>
                    <a:fld id="{467FE648-E775-4067-B504-D53D2BD14927}" type="PERCENTAGE">
                      <a:rPr lang="en-US" sz="1600" baseline="0"/>
                      <a:pPr/>
                      <a:t>[PORCENTAJE]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4F-4FC1-906E-A538CB0781A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5.0594706329204008E-2"/>
                  <c:y val="-2.15633798566928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4F-4FC1-906E-A538CB0781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9244402780720141"/>
                  <c:y val="3.24036785408392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F4F-4FC1-906E-A538CB0781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Hoja1!$A$2:$A$6</c:f>
              <c:strCache>
                <c:ptCount val="5"/>
                <c:pt idx="0">
                  <c:v>Muy bien</c:v>
                </c:pt>
                <c:pt idx="1">
                  <c:v>Bien</c:v>
                </c:pt>
                <c:pt idx="2">
                  <c:v>Aceptable</c:v>
                </c:pt>
                <c:pt idx="3">
                  <c:v>Mal</c:v>
                </c:pt>
                <c:pt idx="4">
                  <c:v>Muy mal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0.09</c:v>
                </c:pt>
                <c:pt idx="3">
                  <c:v>0.41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F4F-4FC1-906E-A538CB078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EXPANSIÓN NACIONAL </a:t>
            </a:r>
            <a:r>
              <a:rPr lang="es-ES" dirty="0" smtClean="0"/>
              <a:t>2021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EXPANSIÓN NACIONAL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93-4FDD-9E7A-B72C631BBB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93-4FDD-9E7A-B72C631BBBA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20647D4-DA9F-4AB3-AB13-5C8350E0959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93-4FDD-9E7A-B72C631BBBA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6E1559A-B8D4-46FA-8EB6-0C3245DB26F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993-4FDD-9E7A-B72C631BBBA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93-4FDD-9E7A-B72C631BB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76953288"/>
        <c:axId val="376950152"/>
      </c:barChart>
      <c:catAx>
        <c:axId val="37695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6950152"/>
        <c:crosses val="autoZero"/>
        <c:auto val="1"/>
        <c:lblAlgn val="ctr"/>
        <c:lblOffset val="100"/>
        <c:noMultiLvlLbl val="0"/>
      </c:catAx>
      <c:valAx>
        <c:axId val="37695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695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EXPANSIÓN INTERNACIONAL </a:t>
            </a:r>
            <a:r>
              <a:rPr lang="en-US" dirty="0" smtClean="0"/>
              <a:t>2021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EXPANSIÓN INTERNACIONAL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18-4A3A-8203-BA176074BD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18-4A3A-8203-BA176074BD1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63FC6F5-A708-4A43-B899-5B6CBF70DA2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18-4A3A-8203-BA176074BD1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9B0B629-6B61-47DF-B348-05CBC2BF412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18-4A3A-8203-BA176074BD1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18-4A3A-8203-BA176074B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79266400"/>
        <c:axId val="379268752"/>
      </c:barChart>
      <c:catAx>
        <c:axId val="37926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9268752"/>
        <c:crosses val="autoZero"/>
        <c:auto val="1"/>
        <c:lblAlgn val="ctr"/>
        <c:lblOffset val="100"/>
        <c:noMultiLvlLbl val="0"/>
      </c:catAx>
      <c:valAx>
        <c:axId val="37926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926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475637217502089"/>
          <c:y val="0.29594585800741852"/>
          <c:w val="0.37989477855719589"/>
          <c:h val="0.6512044339549272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CONSIDERA LA PROVINCIA DE LEÓN ATRACTIVA DE CARA A LA INVERSIÓN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B6-41CC-8FFF-6A3EFA040D18}"/>
              </c:ext>
            </c:extLst>
          </c:dPt>
          <c:dPt>
            <c:idx val="1"/>
            <c:bubble3D val="0"/>
            <c:explosion val="4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B6-41CC-8FFF-6A3EFA040D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B6-41CC-8FFF-6A3EFA040D18}"/>
              </c:ext>
            </c:extLst>
          </c:dPt>
          <c:dLbls>
            <c:dLbl>
              <c:idx val="0"/>
              <c:layout>
                <c:manualLayout>
                  <c:x val="9.8021138712340333E-2"/>
                  <c:y val="5.9912866877855587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B6-41CC-8FFF-6A3EFA040D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332544338130824"/>
                      <c:h val="8.48180638079894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5572761759289735E-2"/>
                  <c:y val="-4.992738906487966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4B6-41CC-8FFF-6A3EFA040D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332544338130824"/>
                      <c:h val="8.48180638079894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7881020914511943E-2"/>
                  <c:y val="2.995643343892776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4B6-41CC-8FFF-6A3EFA040D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151180692960214"/>
                      <c:h val="8.481806380798948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0.64</c:v>
                </c:pt>
                <c:pt idx="2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B6-41CC-8FFF-6A3EFA040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475637217502089"/>
          <c:y val="0.29594585800741852"/>
          <c:w val="0.37989477855719589"/>
          <c:h val="0.6512044339549272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CONSIDERA LA PROVINCIA DE LEÓN ATRACTIVA DE CARA A LA INVERSIÓN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B6-41CC-8FFF-6A3EFA040D18}"/>
              </c:ext>
            </c:extLst>
          </c:dPt>
          <c:dPt>
            <c:idx val="1"/>
            <c:bubble3D val="0"/>
            <c:explosion val="4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B6-41CC-8FFF-6A3EFA040D18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B6-41CC-8FFF-6A3EFA040D18}"/>
              </c:ext>
            </c:extLst>
          </c:dPt>
          <c:dLbls>
            <c:dLbl>
              <c:idx val="0"/>
              <c:layout>
                <c:manualLayout>
                  <c:x val="7.3684855997552423E-2"/>
                  <c:y val="5.9912866877855587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B6-41CC-8FFF-6A3EFA040D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3580827437870635E-2"/>
                      <c:h val="8.48180638079894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128564131640767"/>
                  <c:y val="-6.590415356564115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4B6-41CC-8FFF-6A3EFA040D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9244815126223977E-2"/>
                      <c:h val="8.48180638079894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9.4641099446397481E-2"/>
                  <c:y val="-1.9970955625951865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4B6-41CC-8FFF-6A3EFA040D1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0.06</c:v>
                </c:pt>
                <c:pt idx="1">
                  <c:v>0.74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B6-41CC-8FFF-6A3EFA040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VALORACIÓN DE ORGANISMOS E INSTITUCIONES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4925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Hoja1!$A$2:$A$11</c:f>
              <c:strCache>
                <c:ptCount val="10"/>
                <c:pt idx="0">
                  <c:v>INCIBE</c:v>
                </c:pt>
                <c:pt idx="1">
                  <c:v>CIUDEN</c:v>
                </c:pt>
                <c:pt idx="2">
                  <c:v>CÁMARA DE COMERCIO</c:v>
                </c:pt>
                <c:pt idx="3">
                  <c:v>ICE</c:v>
                </c:pt>
                <c:pt idx="4">
                  <c:v>Consejo Comarcal Bierzo</c:v>
                </c:pt>
                <c:pt idx="5">
                  <c:v>EREN</c:v>
                </c:pt>
                <c:pt idx="6">
                  <c:v>ULE</c:v>
                </c:pt>
                <c:pt idx="7">
                  <c:v>OTT</c:v>
                </c:pt>
                <c:pt idx="8">
                  <c:v>AT</c:v>
                </c:pt>
                <c:pt idx="9">
                  <c:v>ECYL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3.44</c:v>
                </c:pt>
                <c:pt idx="1">
                  <c:v>2.86</c:v>
                </c:pt>
                <c:pt idx="2">
                  <c:v>2.78</c:v>
                </c:pt>
                <c:pt idx="3">
                  <c:v>2.74</c:v>
                </c:pt>
                <c:pt idx="4">
                  <c:v>2.66</c:v>
                </c:pt>
                <c:pt idx="5">
                  <c:v>2.56</c:v>
                </c:pt>
                <c:pt idx="6">
                  <c:v>2.54</c:v>
                </c:pt>
                <c:pt idx="7">
                  <c:v>2.4</c:v>
                </c:pt>
                <c:pt idx="8">
                  <c:v>2.29</c:v>
                </c:pt>
                <c:pt idx="9">
                  <c:v>2.27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AD-427A-A596-13E114EFA0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9271496"/>
        <c:axId val="379267576"/>
      </c:barChart>
      <c:catAx>
        <c:axId val="37927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9267576"/>
        <c:crosses val="autoZero"/>
        <c:auto val="1"/>
        <c:lblAlgn val="ctr"/>
        <c:lblOffset val="100"/>
        <c:noMultiLvlLbl val="0"/>
      </c:catAx>
      <c:valAx>
        <c:axId val="3792675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 b="1"/>
                  <a:t>PUNTUACIÓN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927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GOBIERNO CENTRAL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7A-4476-BFB7-D570F8EB434E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7A-4476-BFB7-D570F8EB434E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7A-4476-BFB7-D570F8EB434E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7A-4476-BFB7-D570F8EB434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7A-4476-BFB7-D570F8EB434E}"/>
              </c:ext>
            </c:extLst>
          </c:dPt>
          <c:dLbls>
            <c:dLbl>
              <c:idx val="0"/>
              <c:layout>
                <c:manualLayout>
                  <c:x val="-3.9981481481481479E-2"/>
                  <c:y val="0.16166362116600339"/>
                </c:manualLayout>
              </c:layout>
              <c:tx>
                <c:rich>
                  <a:bodyPr/>
                  <a:lstStyle/>
                  <a:p>
                    <a:fld id="{63E9257E-D223-4A86-AD17-74F23FCA058E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1D102A38-858C-4D34-8AF2-805EA0E982F0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7A-4476-BFB7-D570F8EB434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809444444444434E-2"/>
                  <c:y val="5.19900466962404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7A-4476-BFB7-D570F8EB434E}"/>
                </c:ext>
                <c:ext xmlns:c15="http://schemas.microsoft.com/office/drawing/2012/chart" uri="{CE6537A1-D6FC-4f65-9D91-7224C49458BB}">
                  <c15:layout>
                    <c:manualLayout>
                      <c:w val="9.5701296296296312E-2"/>
                      <c:h val="0.1027297898658406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96336954231086"/>
                  <c:y val="0.10755492401984351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7A-4476-BFB7-D570F8EB434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7088"/>
                        <a:gd name="adj2" fmla="val -625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-0.12961568672529078"/>
                  <c:y val="3.01698379968446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C7A-4476-BFB7-D570F8EB43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6791444444444446"/>
                  <c:y val="6.6318012321188219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C7A-4476-BFB7-D570F8EB43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Hoja1!$A$2:$A$6</c:f>
              <c:strCache>
                <c:ptCount val="5"/>
                <c:pt idx="0">
                  <c:v>Muy mal</c:v>
                </c:pt>
                <c:pt idx="1">
                  <c:v>Mal</c:v>
                </c:pt>
                <c:pt idx="2">
                  <c:v>Aceptable</c:v>
                </c:pt>
                <c:pt idx="3">
                  <c:v>Bien</c:v>
                </c:pt>
                <c:pt idx="4">
                  <c:v>Muy bien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0.77</c:v>
                </c:pt>
                <c:pt idx="1">
                  <c:v>0.12</c:v>
                </c:pt>
                <c:pt idx="2">
                  <c:v>0.09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C7A-4476-BFB7-D570F8EB4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GOBIERNO AUONÓMICO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4F-43D7-A3C8-1E1F3CB3490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4F-43D7-A3C8-1E1F3CB34907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4F-43D7-A3C8-1E1F3CB34907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4F-43D7-A3C8-1E1F3CB3490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4F-43D7-A3C8-1E1F3CB34907}"/>
              </c:ext>
            </c:extLst>
          </c:dPt>
          <c:dLbls>
            <c:dLbl>
              <c:idx val="0"/>
              <c:layout>
                <c:manualLayout>
                  <c:x val="9.0588508524504854E-2"/>
                  <c:y val="2.2084463052369965E-4"/>
                </c:manualLayout>
              </c:layout>
              <c:tx>
                <c:rich>
                  <a:bodyPr/>
                  <a:lstStyle/>
                  <a:p>
                    <a:fld id="{63E9257E-D223-4A86-AD17-74F23FCA058E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</a:t>
                    </a:r>
                    <a:fld id="{1D102A38-858C-4D34-8AF2-805EA0E982F0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4F-43D7-A3C8-1E1F3CB3490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9630315982684635"/>
                  <c:y val="-1.204842120866858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4F-43D7-A3C8-1E1F3CB34907}"/>
                </c:ext>
                <c:ext xmlns:c15="http://schemas.microsoft.com/office/drawing/2012/chart" uri="{CE6537A1-D6FC-4f65-9D91-7224C49458BB}">
                  <c15:layout>
                    <c:manualLayout>
                      <c:w val="0.13675769580048197"/>
                      <c:h val="0.1027298119998138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5470829282067578E-2"/>
                  <c:y val="3.9144656895782018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4F-43D7-A3C8-1E1F3CB3490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5023"/>
                        <a:gd name="adj2" fmla="val -854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0.27384932018958308"/>
                  <c:y val="6.8084783654136195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4F-43D7-A3C8-1E1F3CB349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1904913182578115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94F-43D7-A3C8-1E1F3CB34907}"/>
                </c:ext>
                <c:ext xmlns:c15="http://schemas.microsoft.com/office/drawing/2012/chart" uri="{CE6537A1-D6FC-4f65-9D91-7224C49458BB}">
                  <c15:layout>
                    <c:manualLayout>
                      <c:w val="0.19746912213483253"/>
                      <c:h val="0.10749962510277355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Hoja1!$A$2:$A$6</c:f>
              <c:strCache>
                <c:ptCount val="5"/>
                <c:pt idx="0">
                  <c:v>Muy mal</c:v>
                </c:pt>
                <c:pt idx="1">
                  <c:v>Mal</c:v>
                </c:pt>
                <c:pt idx="2">
                  <c:v>Aceptable</c:v>
                </c:pt>
                <c:pt idx="3">
                  <c:v>Bien</c:v>
                </c:pt>
                <c:pt idx="4">
                  <c:v>Muy bien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0.24</c:v>
                </c:pt>
                <c:pt idx="1">
                  <c:v>0.53</c:v>
                </c:pt>
                <c:pt idx="2">
                  <c:v>0.21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4F-43D7-A3C8-1E1F3CB34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AF-4D55-A67B-35443E3404A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AF-4D55-A67B-35443E3404A1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AF-4D55-A67B-35443E3404A1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AF-4D55-A67B-35443E3404A1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AF-4D55-A67B-35443E3404A1}"/>
              </c:ext>
            </c:extLst>
          </c:dPt>
          <c:dLbls>
            <c:dLbl>
              <c:idx val="0"/>
              <c:layout>
                <c:manualLayout>
                  <c:x val="0.18410038302906134"/>
                  <c:y val="1.2135104803829342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AF-4D55-A67B-35443E3404A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4980"/>
                        <a:gd name="adj2" fmla="val 37500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15846736431128314"/>
                  <c:y val="0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AF-4D55-A67B-35443E3404A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6097"/>
                        <a:gd name="adj2" fmla="val 5143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4.124757600005767E-2"/>
                  <c:y val="0.157756399726806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AF-4D55-A67B-35443E3404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346540078000541"/>
                  <c:y val="-9.10140141265171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AF-4D55-A67B-35443E3404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461629898433766E-2"/>
                  <c:y val="9.101328602872006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AF-4D55-A67B-35443E3404A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Hoja1!$A$2:$A$6</c:f>
              <c:strCache>
                <c:ptCount val="5"/>
                <c:pt idx="0">
                  <c:v>Muy bien</c:v>
                </c:pt>
                <c:pt idx="1">
                  <c:v>Bien</c:v>
                </c:pt>
                <c:pt idx="2">
                  <c:v>Aceptable</c:v>
                </c:pt>
                <c:pt idx="3">
                  <c:v>Mal</c:v>
                </c:pt>
                <c:pt idx="4">
                  <c:v>Muy mal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0.01</c:v>
                </c:pt>
                <c:pt idx="1">
                  <c:v>0.05</c:v>
                </c:pt>
                <c:pt idx="2">
                  <c:v>0.41</c:v>
                </c:pt>
                <c:pt idx="3">
                  <c:v>0.32</c:v>
                </c:pt>
                <c:pt idx="4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AAF-4D55-A67B-35443E340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28130902734054"/>
          <c:y val="0.13162668816770812"/>
          <c:w val="0.86260768438752311"/>
          <c:h val="0.41964647081884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0"/>
                  <c:y val="-5.6746032632577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271306805280255E-3"/>
                  <c:y val="-6.3293651782490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813920415840768E-3"/>
                  <c:y val="-6.3293651782490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542613610560962E-3"/>
                  <c:y val="-7.20238106490409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6813920415840768E-3"/>
                  <c:y val="-7.20238106490409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9085227221121021E-3"/>
                  <c:y val="-7.4206350365678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4542613610561413E-3"/>
                  <c:y val="-8.73015886655041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3.681392041583987E-3"/>
                  <c:y val="-6.1111112065852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3.6813920415840768E-3"/>
                  <c:y val="-4.8015873766027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2271306805281155E-3"/>
                  <c:y val="-5.6746032632577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5.6746032632577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Hoja1!$A$2:$A$26</c:f>
              <c:strCache>
                <c:ptCount val="25"/>
                <c:pt idx="0">
                  <c:v>SANTIAGO ABASCAL</c:v>
                </c:pt>
                <c:pt idx="1">
                  <c:v>CAMINO CABAÑAS</c:v>
                </c:pt>
                <c:pt idx="2">
                  <c:v>EDUARDO MORÁN</c:v>
                </c:pt>
                <c:pt idx="3">
                  <c:v>JUAN CARLOS SUÁREZ QUIÑONES</c:v>
                </c:pt>
                <c:pt idx="4">
                  <c:v>ANA CARLOTA AMIGO</c:v>
                </c:pt>
                <c:pt idx="5">
                  <c:v>GERARDO ÁLVAREZ COUREL</c:v>
                </c:pt>
                <c:pt idx="6">
                  <c:v>JOSÉ ANTONIO DÍEZ</c:v>
                </c:pt>
                <c:pt idx="7">
                  <c:v>OLEGARIO RAMÓN</c:v>
                </c:pt>
                <c:pt idx="8">
                  <c:v>JUAN MARTÍNEZ MAJO</c:v>
                </c:pt>
                <c:pt idx="9">
                  <c:v>ALFONSO FERNÁNDEZ MAÑUECO</c:v>
                </c:pt>
                <c:pt idx="10">
                  <c:v>CARLOS FERNÁNDEZ CARRIEDO</c:v>
                </c:pt>
                <c:pt idx="11">
                  <c:v>VERÓNICA CASADO</c:v>
                </c:pt>
                <c:pt idx="12">
                  <c:v>PABLO CASADO</c:v>
                </c:pt>
                <c:pt idx="13">
                  <c:v>FAUSTINO SÁNCHEZ</c:v>
                </c:pt>
                <c:pt idx="14">
                  <c:v>INÉS ARRIMADAS</c:v>
                </c:pt>
                <c:pt idx="15">
                  <c:v>FRANCISCO IGEA</c:v>
                </c:pt>
                <c:pt idx="16">
                  <c:v>NADIA CALVIÑO</c:v>
                </c:pt>
                <c:pt idx="17">
                  <c:v>SALVADOR ILLA</c:v>
                </c:pt>
                <c:pt idx="18">
                  <c:v>TERESA RIBERA</c:v>
                </c:pt>
                <c:pt idx="19">
                  <c:v>JAVIER IZQUIERDO</c:v>
                </c:pt>
                <c:pt idx="20">
                  <c:v>JOSÉ LUIS ÁBALOS</c:v>
                </c:pt>
                <c:pt idx="21">
                  <c:v>PEDRO SÁNCHEZ</c:v>
                </c:pt>
                <c:pt idx="22">
                  <c:v>MARÍA JESÚS MONTERO </c:v>
                </c:pt>
                <c:pt idx="23">
                  <c:v>ISABEL CELÁA</c:v>
                </c:pt>
                <c:pt idx="24">
                  <c:v>PABLO IGLESIAS</c:v>
                </c:pt>
              </c:strCache>
            </c:strRef>
          </c:cat>
          <c:val>
            <c:numRef>
              <c:f>Hoja1!$B$2:$B$26</c:f>
              <c:numCache>
                <c:formatCode>General</c:formatCode>
                <c:ptCount val="25"/>
                <c:pt idx="0">
                  <c:v>2.2999999999999998</c:v>
                </c:pt>
                <c:pt idx="1">
                  <c:v>2.2000000000000002</c:v>
                </c:pt>
                <c:pt idx="2">
                  <c:v>2.1800000000000002</c:v>
                </c:pt>
                <c:pt idx="3">
                  <c:v>2.12</c:v>
                </c:pt>
                <c:pt idx="4">
                  <c:v>2.09</c:v>
                </c:pt>
                <c:pt idx="5">
                  <c:v>2.08</c:v>
                </c:pt>
                <c:pt idx="6">
                  <c:v>2.0299999999999998</c:v>
                </c:pt>
                <c:pt idx="7">
                  <c:v>2.02</c:v>
                </c:pt>
                <c:pt idx="8">
                  <c:v>1.99</c:v>
                </c:pt>
                <c:pt idx="9">
                  <c:v>1.99</c:v>
                </c:pt>
                <c:pt idx="10">
                  <c:v>1.99</c:v>
                </c:pt>
                <c:pt idx="11">
                  <c:v>1.99</c:v>
                </c:pt>
                <c:pt idx="12">
                  <c:v>1.9</c:v>
                </c:pt>
                <c:pt idx="13">
                  <c:v>1.89</c:v>
                </c:pt>
                <c:pt idx="14">
                  <c:v>1.86</c:v>
                </c:pt>
                <c:pt idx="15">
                  <c:v>1.8</c:v>
                </c:pt>
                <c:pt idx="16">
                  <c:v>1.67</c:v>
                </c:pt>
                <c:pt idx="17">
                  <c:v>1.4</c:v>
                </c:pt>
                <c:pt idx="18">
                  <c:v>1.37</c:v>
                </c:pt>
                <c:pt idx="19">
                  <c:v>1.33</c:v>
                </c:pt>
                <c:pt idx="20">
                  <c:v>1.3</c:v>
                </c:pt>
                <c:pt idx="21">
                  <c:v>1.3</c:v>
                </c:pt>
                <c:pt idx="22">
                  <c:v>1.29</c:v>
                </c:pt>
                <c:pt idx="23">
                  <c:v>1.28</c:v>
                </c:pt>
                <c:pt idx="24">
                  <c:v>1.21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4C2-4BD5-A471-F52FB233A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9270712"/>
        <c:axId val="379271104"/>
      </c:barChart>
      <c:catAx>
        <c:axId val="37927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9271104"/>
        <c:crosses val="autoZero"/>
        <c:auto val="1"/>
        <c:lblAlgn val="ctr"/>
        <c:lblOffset val="100"/>
        <c:noMultiLvlLbl val="0"/>
      </c:catAx>
      <c:valAx>
        <c:axId val="37927110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 b="1"/>
                  <a:t>PUNTUACIÓN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9270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VALORACIÓN DEL CEL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B7-4528-A54E-587987EDA07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B7-4528-A54E-587987EDA07F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B7-4528-A54E-587987EDA07F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B7-4528-A54E-587987EDA07F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B7-4528-A54E-587987EDA07F}"/>
              </c:ext>
            </c:extLst>
          </c:dPt>
          <c:dLbls>
            <c:dLbl>
              <c:idx val="0"/>
              <c:layout>
                <c:manualLayout>
                  <c:x val="-0.19049858889934154"/>
                  <c:y val="2.8220116911912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B7-4528-A54E-587987EDA0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103497464076506"/>
                  <c:y val="1.84424421886900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B7-4528-A54E-587987EDA07F}"/>
                </c:ext>
                <c:ext xmlns:c15="http://schemas.microsoft.com/office/drawing/2012/chart" uri="{CE6537A1-D6FC-4f65-9D91-7224C49458BB}">
                  <c15:layout>
                    <c:manualLayout>
                      <c:w val="7.795046127773772E-2"/>
                      <c:h val="0.1143445024693636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1740357478833404E-2"/>
                  <c:y val="1.6125781092521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B7-4528-A54E-587987EDA0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562640604814374"/>
                  <c:y val="-6.40578979348357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B7-4528-A54E-587987EDA0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8485418626528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7B7-4528-A54E-587987EDA07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Hoja1!$A$2:$A$6</c:f>
              <c:strCache>
                <c:ptCount val="5"/>
                <c:pt idx="0">
                  <c:v>Muy mal</c:v>
                </c:pt>
                <c:pt idx="1">
                  <c:v>Mal</c:v>
                </c:pt>
                <c:pt idx="2">
                  <c:v>Aceptable</c:v>
                </c:pt>
                <c:pt idx="3">
                  <c:v>Bien</c:v>
                </c:pt>
                <c:pt idx="4">
                  <c:v>Muy bien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0.01</c:v>
                </c:pt>
                <c:pt idx="1">
                  <c:v>0.05</c:v>
                </c:pt>
                <c:pt idx="2">
                  <c:v>0.22</c:v>
                </c:pt>
                <c:pt idx="3">
                  <c:v>0.37</c:v>
                </c:pt>
                <c:pt idx="4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7B7-4528-A54E-587987EDA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VALORACIÓN RESPECTO A SU SECTOR EMPRESARIAL EN PARTICULAR</c:v>
                </c:pt>
              </c:strCache>
            </c:strRef>
          </c:tx>
          <c:dPt>
            <c:idx val="0"/>
            <c:bubble3D val="0"/>
            <c:explosion val="9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81-4FFA-BCC5-CFF642E30A84}"/>
              </c:ext>
            </c:extLst>
          </c:dPt>
          <c:dPt>
            <c:idx val="1"/>
            <c:bubble3D val="0"/>
            <c:explosion val="11"/>
            <c:spPr>
              <a:pattFill prst="ltUpDiag">
                <a:fgClr>
                  <a:schemeClr val="accent5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81-4FFA-BCC5-CFF642E30A84}"/>
              </c:ext>
            </c:extLst>
          </c:dPt>
          <c:dPt>
            <c:idx val="2"/>
            <c:bubble3D val="0"/>
            <c:explosion val="10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81-4FFA-BCC5-CFF642E30A84}"/>
              </c:ext>
            </c:extLst>
          </c:dPt>
          <c:dPt>
            <c:idx val="3"/>
            <c:bubble3D val="0"/>
            <c:explosion val="7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81-4FFA-BCC5-CFF642E30A84}"/>
              </c:ext>
            </c:extLst>
          </c:dPt>
          <c:dPt>
            <c:idx val="4"/>
            <c:bubble3D val="0"/>
            <c:explosion val="3"/>
            <c:spPr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81-4FFA-BCC5-CFF642E30A84}"/>
              </c:ext>
            </c:extLst>
          </c:dPt>
          <c:dLbls>
            <c:dLbl>
              <c:idx val="0"/>
              <c:layout>
                <c:manualLayout>
                  <c:x val="-0.19641487277195202"/>
                  <c:y val="2.21088474849300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731115457896402"/>
                  <c:y val="4.91307721887333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95354696431124"/>
                  <c:y val="-4.8104538677523408E-2"/>
                </c:manualLayout>
              </c:layout>
              <c:tx>
                <c:rich>
                  <a:bodyPr/>
                  <a:lstStyle/>
                  <a:p>
                    <a:fld id="{C81CE31F-33C5-4A86-9DEC-DA69EBB3F5CF}" type="CATEGORYNAME">
                      <a:rPr lang="en-US" sz="1600" b="1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467FE648-E775-4067-B504-D53D2BD14927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D81-4FFA-BCC5-CFF642E30A84}"/>
                </c:ext>
                <c:ext xmlns:c15="http://schemas.microsoft.com/office/drawing/2012/chart" uri="{CE6537A1-D6FC-4f65-9D91-7224C49458BB}">
                  <c15:layout>
                    <c:manualLayout>
                      <c:w val="0.12485816528741686"/>
                      <c:h val="0.106787474206344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7465998031259914E-2"/>
                  <c:y val="-3.93046177509865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429378667600088"/>
                  <c:y val="9.3348467158593365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6946"/>
                        <a:gd name="adj2" fmla="val 5857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Hoja1!$A$2:$A$6</c:f>
              <c:strCache>
                <c:ptCount val="5"/>
                <c:pt idx="0">
                  <c:v>Muy bien</c:v>
                </c:pt>
                <c:pt idx="1">
                  <c:v>Bien</c:v>
                </c:pt>
                <c:pt idx="2">
                  <c:v>Aceptable</c:v>
                </c:pt>
                <c:pt idx="3">
                  <c:v>Mal</c:v>
                </c:pt>
                <c:pt idx="4">
                  <c:v>Muy mal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0.01</c:v>
                </c:pt>
                <c:pt idx="1">
                  <c:v>7.0000000000000007E-2</c:v>
                </c:pt>
                <c:pt idx="2">
                  <c:v>0.36</c:v>
                </c:pt>
                <c:pt idx="3">
                  <c:v>0.38</c:v>
                </c:pt>
                <c:pt idx="4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D81-4FFA-BCC5-CFF642E30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VALORACIÓN DE LA SITUACIÓN ECONÓMICA Y FINANCIERA DE LA UNIÓN EUROPEA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40-4FA2-A7B1-7B36DF85132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40-4FA2-A7B1-7B36DF85132B}"/>
              </c:ext>
            </c:extLst>
          </c:dPt>
          <c:dPt>
            <c:idx val="2"/>
            <c:bubble3D val="0"/>
            <c:explosion val="4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40-4FA2-A7B1-7B36DF85132B}"/>
              </c:ext>
            </c:extLst>
          </c:dPt>
          <c:dPt>
            <c:idx val="3"/>
            <c:bubble3D val="0"/>
            <c:explosion val="6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40-4FA2-A7B1-7B36DF85132B}"/>
              </c:ext>
            </c:extLst>
          </c:dPt>
          <c:dPt>
            <c:idx val="4"/>
            <c:bubble3D val="0"/>
            <c:spPr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40-4FA2-A7B1-7B36DF85132B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40-4FA2-A7B1-7B36DF85132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426268030936717"/>
                  <c:y val="1.8346141115216357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40-4FA2-A7B1-7B36DF85132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70825"/>
                        <a:gd name="adj2" fmla="val 4113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.15659832432349297"/>
                  <c:y val="-6.7724852914332626E-2"/>
                </c:manualLayout>
              </c:layout>
              <c:tx>
                <c:rich>
                  <a:bodyPr/>
                  <a:lstStyle/>
                  <a:p>
                    <a:fld id="{C81CE31F-33C5-4A86-9DEC-DA69EBB3F5CF}" type="CATEGORYNAME">
                      <a:rPr lang="en-US" sz="1600" b="1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467FE648-E775-4067-B504-D53D2BD14927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40-4FA2-A7B1-7B36DF85132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9871512626591133E-2"/>
                  <c:y val="0.17250451572921402"/>
                </c:manualLayout>
              </c:layout>
              <c:spPr>
                <a:xfrm>
                  <a:off x="476215" y="3225805"/>
                  <a:ext cx="661385" cy="61568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440-4FA2-A7B1-7B36DF85132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2536"/>
                        <a:gd name="adj2" fmla="val -1281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162729658792651E-2"/>
                      <c:h val="0.1251815368397810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6725136768502036"/>
                  <c:y val="2.52293858298635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440-4FA2-A7B1-7B36DF85132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Hoja1!$A$2:$A$6</c:f>
              <c:strCache>
                <c:ptCount val="5"/>
                <c:pt idx="0">
                  <c:v>Muy bien</c:v>
                </c:pt>
                <c:pt idx="1">
                  <c:v>Bien</c:v>
                </c:pt>
                <c:pt idx="2">
                  <c:v>Aceptable</c:v>
                </c:pt>
                <c:pt idx="3">
                  <c:v>Mal</c:v>
                </c:pt>
                <c:pt idx="4">
                  <c:v>Muy mal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</c:v>
                </c:pt>
                <c:pt idx="1">
                  <c:v>7.0000000000000007E-2</c:v>
                </c:pt>
                <c:pt idx="2">
                  <c:v>0.43</c:v>
                </c:pt>
                <c:pt idx="3">
                  <c:v>0.47</c:v>
                </c:pt>
                <c:pt idx="4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440-4FA2-A7B1-7B36DF851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89-42B9-A501-86B08D1EF26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89-42B9-A501-86B08D1EF26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89-42B9-A501-86B08D1EF26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89-42B9-A501-86B08D1EF2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Hoja1!$A$3:$A$6</c:f>
              <c:strCache>
                <c:ptCount val="4"/>
                <c:pt idx="0">
                  <c:v>Crecerá [7%-9%]</c:v>
                </c:pt>
                <c:pt idx="1">
                  <c:v>Crecerá [5%-7%]</c:v>
                </c:pt>
                <c:pt idx="2">
                  <c:v>Crecerá [1%-5%]</c:v>
                </c:pt>
                <c:pt idx="3">
                  <c:v>Decrecerá [0%-(-5%)]</c:v>
                </c:pt>
              </c:strCache>
            </c:strRef>
          </c:cat>
          <c:val>
            <c:numRef>
              <c:f>Hoja1!$B$3:$B$6</c:f>
              <c:numCache>
                <c:formatCode>0%</c:formatCode>
                <c:ptCount val="4"/>
                <c:pt idx="0">
                  <c:v>0.01</c:v>
                </c:pt>
                <c:pt idx="1">
                  <c:v>0.2</c:v>
                </c:pt>
                <c:pt idx="2">
                  <c:v>0.53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389-42B9-A501-86B08D1EF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9406840"/>
        <c:axId val="339407624"/>
      </c:barChart>
      <c:catAx>
        <c:axId val="339406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407624"/>
        <c:crosses val="autoZero"/>
        <c:auto val="1"/>
        <c:lblAlgn val="ctr"/>
        <c:lblOffset val="100"/>
        <c:noMultiLvlLbl val="0"/>
      </c:catAx>
      <c:valAx>
        <c:axId val="339407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3940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 2019</c:v>
                </c:pt>
              </c:strCache>
            </c:strRef>
          </c:tx>
          <c:explosion val="1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31-4CC0-96DA-9BDF6649F16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31-4CC0-96DA-9BDF6649F16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31-4CC0-96DA-9BDF6649F1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Aumentado</c:v>
                </c:pt>
                <c:pt idx="1">
                  <c:v>Mantenido</c:v>
                </c:pt>
                <c:pt idx="2">
                  <c:v>Disminuido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0.15</c:v>
                </c:pt>
                <c:pt idx="1">
                  <c:v>0.24</c:v>
                </c:pt>
                <c:pt idx="2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731-4CC0-96DA-9BDF6649F16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PREVISIÓN VENTAS 2020</c:v>
                </c:pt>
              </c:strCache>
            </c:strRef>
          </c:tx>
          <c:explosion val="1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A1-4A29-A2EC-EC81249816F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A1-4A29-A2EC-EC81249816F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A1-4A29-A2EC-EC81249816F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A1-4A29-A2EC-EC81249816F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A1-4A29-A2EC-EC81249816F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0A1-4A29-A2EC-EC81249816F7}"/>
              </c:ext>
            </c:extLst>
          </c:dPt>
          <c:dLbls>
            <c:dLbl>
              <c:idx val="3"/>
              <c:spPr>
                <a:noFill/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0A1-4A29-A2EC-EC81249816F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Hoja1!$A$2:$A$7</c:f>
              <c:strCache>
                <c:ptCount val="5"/>
                <c:pt idx="0">
                  <c:v>Aumentará mucho</c:v>
                </c:pt>
                <c:pt idx="1">
                  <c:v>Aumentará poco</c:v>
                </c:pt>
                <c:pt idx="2">
                  <c:v>Se mantendrá</c:v>
                </c:pt>
                <c:pt idx="3">
                  <c:v>Disminuirá mucho</c:v>
                </c:pt>
                <c:pt idx="4">
                  <c:v>Disminuirá poco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0.05</c:v>
                </c:pt>
                <c:pt idx="1">
                  <c:v>0.46</c:v>
                </c:pt>
                <c:pt idx="2">
                  <c:v>0.2</c:v>
                </c:pt>
                <c:pt idx="3">
                  <c:v>0.08</c:v>
                </c:pt>
                <c:pt idx="4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0A1-4A29-A2EC-EC81249816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PLANTILLA 2020</c:v>
                </c:pt>
              </c:strCache>
            </c:strRef>
          </c:tx>
          <c:explosion val="14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7C-4514-8683-C80CD431D89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7C-4514-8683-C80CD431D89F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7C-4514-8683-C80CD431D8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Aumentado</c:v>
                </c:pt>
                <c:pt idx="1">
                  <c:v>Mantenido</c:v>
                </c:pt>
                <c:pt idx="2">
                  <c:v>Disminuido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0.66</c:v>
                </c:pt>
                <c:pt idx="2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A7C-4514-8683-C80CD431D8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PREVISIÓN PLANTILLA 2021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B7-4519-946A-907E0127125D}"/>
              </c:ext>
            </c:extLst>
          </c:dPt>
          <c:dPt>
            <c:idx val="1"/>
            <c:bubble3D val="0"/>
            <c:explosion val="11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B7-4519-946A-907E0127125D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B7-4519-946A-907E0127125D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B7-4519-946A-907E012712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Aumentarla</c:v>
                </c:pt>
                <c:pt idx="1">
                  <c:v>Mantenerla</c:v>
                </c:pt>
                <c:pt idx="2">
                  <c:v>Disminuirla</c:v>
                </c:pt>
                <c:pt idx="3">
                  <c:v>NS/NC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0.11</c:v>
                </c:pt>
                <c:pt idx="1">
                  <c:v>0.68</c:v>
                </c:pt>
                <c:pt idx="2">
                  <c:v>0.12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7B7-4519-946A-907E0127125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0.29248</cdr:x>
      <cdr:y>0.2763</cdr:y>
    </cdr:from>
    <cdr:to>
      <cdr:x>0.40904</cdr:x>
      <cdr:y>0.38771</cdr:y>
    </cdr:to>
    <cdr:sp macro="" textlink="">
      <cdr:nvSpPr>
        <cdr:cNvPr id="2" name="Flecha: hacia abajo 1">
          <a:extLst xmlns:a="http://schemas.openxmlformats.org/drawingml/2006/main">
            <a:ext uri="{FF2B5EF4-FFF2-40B4-BE49-F238E27FC236}">
              <a16:creationId xmlns:a16="http://schemas.microsoft.com/office/drawing/2014/main" xmlns="" id="{09CB07BA-94AB-4773-9293-688B0D0042CA}"/>
            </a:ext>
          </a:extLst>
        </cdr:cNvPr>
        <cdr:cNvSpPr/>
      </cdr:nvSpPr>
      <cdr:spPr>
        <a:xfrm xmlns:a="http://schemas.openxmlformats.org/drawingml/2006/main" rot="10800000">
          <a:off x="1579417" y="1354775"/>
          <a:ext cx="629393" cy="546265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0.29969</cdr:x>
      <cdr:y>0.71304</cdr:y>
    </cdr:from>
    <cdr:to>
      <cdr:x>0.41625</cdr:x>
      <cdr:y>0.82445</cdr:y>
    </cdr:to>
    <cdr:sp macro="" textlink="">
      <cdr:nvSpPr>
        <cdr:cNvPr id="3" name="Flecha: hacia abajo 2">
          <a:extLst xmlns:a="http://schemas.openxmlformats.org/drawingml/2006/main">
            <a:ext uri="{FF2B5EF4-FFF2-40B4-BE49-F238E27FC236}">
              <a16:creationId xmlns:a16="http://schemas.microsoft.com/office/drawing/2014/main" xmlns="" id="{80D99E87-ED09-4892-B63C-470A65B6F3E8}"/>
            </a:ext>
          </a:extLst>
        </cdr:cNvPr>
        <cdr:cNvSpPr/>
      </cdr:nvSpPr>
      <cdr:spPr>
        <a:xfrm xmlns:a="http://schemas.openxmlformats.org/drawingml/2006/main">
          <a:off x="1618343" y="3496177"/>
          <a:ext cx="629393" cy="54626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0.29029</cdr:x>
      <cdr:y>0.4782</cdr:y>
    </cdr:from>
    <cdr:to>
      <cdr:x>0.41784</cdr:x>
      <cdr:y>0.61002</cdr:y>
    </cdr:to>
    <cdr:sp macro="" textlink="">
      <cdr:nvSpPr>
        <cdr:cNvPr id="4" name="Es igual a 3">
          <a:extLst xmlns:a="http://schemas.openxmlformats.org/drawingml/2006/main">
            <a:ext uri="{FF2B5EF4-FFF2-40B4-BE49-F238E27FC236}">
              <a16:creationId xmlns:a16="http://schemas.microsoft.com/office/drawing/2014/main" xmlns="" id="{3199A418-8CD2-44CB-AF24-6D7231C7571A}"/>
            </a:ext>
          </a:extLst>
        </cdr:cNvPr>
        <cdr:cNvSpPr/>
      </cdr:nvSpPr>
      <cdr:spPr>
        <a:xfrm xmlns:a="http://schemas.openxmlformats.org/drawingml/2006/main">
          <a:off x="1567543" y="2344722"/>
          <a:ext cx="688769" cy="646331"/>
        </a:xfrm>
        <a:prstGeom xmlns:a="http://schemas.openxmlformats.org/drawingml/2006/main" prst="mathEqual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 dirty="0"/>
        </a:p>
      </cdr:txBody>
    </cdr:sp>
  </cdr:relSizeAnchor>
  <cdr:relSizeAnchor xmlns:cdr="http://schemas.openxmlformats.org/drawingml/2006/chartDrawing">
    <cdr:from>
      <cdr:x>0.53189</cdr:x>
      <cdr:y>0.23604</cdr:y>
    </cdr:from>
    <cdr:to>
      <cdr:x>0.91344</cdr:x>
      <cdr:y>0.42798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xmlns="" id="{C5451CAC-41D5-42B4-85CB-1118B7075A4B}"/>
            </a:ext>
          </a:extLst>
        </cdr:cNvPr>
        <cdr:cNvSpPr txBox="1"/>
      </cdr:nvSpPr>
      <cdr:spPr>
        <a:xfrm xmlns:a="http://schemas.openxmlformats.org/drawingml/2006/main">
          <a:off x="2872205" y="1157351"/>
          <a:ext cx="2060355" cy="941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4800" b="1" dirty="0" smtClean="0"/>
            <a:t>32%</a:t>
          </a:r>
          <a:endParaRPr lang="es-ES" sz="4800" b="1" dirty="0"/>
        </a:p>
      </cdr:txBody>
    </cdr:sp>
  </cdr:relSizeAnchor>
  <cdr:relSizeAnchor xmlns:cdr="http://schemas.openxmlformats.org/drawingml/2006/chartDrawing">
    <cdr:from>
      <cdr:x>0.53769</cdr:x>
      <cdr:y>0.45663</cdr:y>
    </cdr:from>
    <cdr:to>
      <cdr:x>0.88088</cdr:x>
      <cdr:y>0.64857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06D18BFF-45C8-49AC-91C7-BEF920CBEAC5}"/>
            </a:ext>
          </a:extLst>
        </cdr:cNvPr>
        <cdr:cNvSpPr txBox="1"/>
      </cdr:nvSpPr>
      <cdr:spPr>
        <a:xfrm xmlns:a="http://schemas.openxmlformats.org/drawingml/2006/main">
          <a:off x="2903525" y="2238948"/>
          <a:ext cx="1853201" cy="941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4800" b="1" dirty="0" smtClean="0"/>
            <a:t>36%</a:t>
          </a:r>
          <a:endParaRPr lang="es-ES" sz="4800" b="1" dirty="0"/>
        </a:p>
      </cdr:txBody>
    </cdr:sp>
  </cdr:relSizeAnchor>
  <cdr:relSizeAnchor xmlns:cdr="http://schemas.openxmlformats.org/drawingml/2006/chartDrawing">
    <cdr:from>
      <cdr:x>0.54209</cdr:x>
      <cdr:y>0.68773</cdr:y>
    </cdr:from>
    <cdr:to>
      <cdr:x>0.91344</cdr:x>
      <cdr:y>0.87967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xmlns="" id="{06D18BFF-45C8-49AC-91C7-BEF920CBEAC5}"/>
            </a:ext>
          </a:extLst>
        </cdr:cNvPr>
        <cdr:cNvSpPr txBox="1"/>
      </cdr:nvSpPr>
      <cdr:spPr>
        <a:xfrm xmlns:a="http://schemas.openxmlformats.org/drawingml/2006/main">
          <a:off x="2927285" y="3372078"/>
          <a:ext cx="2005275" cy="941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4800" b="1" dirty="0" smtClean="0"/>
            <a:t>32%</a:t>
          </a:r>
          <a:endParaRPr lang="es-ES" sz="4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6694A-7747-4108-908E-38D9688243E0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0F861-6F89-40D5-8BEC-063DD9043A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53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89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64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67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19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32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30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7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0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99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44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60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4831-38BB-43F6-AA7B-5F340600D482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DE24D-EBBD-47F9-89B1-1C6D3C08D4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77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l Indicador de Confianza Empresarial de Construcción se ubicó en 48.9 puntos. (Especial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0" y="3429000"/>
            <a:ext cx="12192000" cy="9862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ENCUESTA CONFIANZA EMPRESARIAL </a:t>
            </a:r>
            <a:r>
              <a:rPr lang="es-ES" sz="36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endParaRPr lang="es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C:\Users\administracion2\Downloads\Cel_logo_solo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8387"/>
            <a:ext cx="2229709" cy="189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7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-1" y="0"/>
            <a:ext cx="12223500" cy="13577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8,9 y 10. Plantilla: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46069231"/>
              </p:ext>
            </p:extLst>
          </p:nvPr>
        </p:nvGraphicFramePr>
        <p:xfrm>
          <a:off x="-1" y="2258289"/>
          <a:ext cx="53999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86127384"/>
              </p:ext>
            </p:extLst>
          </p:nvPr>
        </p:nvGraphicFramePr>
        <p:xfrm>
          <a:off x="6792000" y="2258289"/>
          <a:ext cx="5400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464457" y="5791200"/>
            <a:ext cx="6376149" cy="9282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11. 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Trabajadores </a:t>
            </a:r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extranjeros 2020: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752569" y="5706583"/>
            <a:ext cx="1161741" cy="10557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32%</a:t>
            </a:r>
            <a:endParaRPr lang="es-ES" sz="2800" b="1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1012" y="1634835"/>
            <a:ext cx="5580000" cy="95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Plantilla 2020: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613341" y="1641763"/>
            <a:ext cx="5580000" cy="95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Previsión 2021: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817709" y="5706583"/>
            <a:ext cx="1161741" cy="10557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68%</a:t>
            </a:r>
            <a:endParaRPr lang="es-ES" sz="2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28" y="5554887"/>
            <a:ext cx="492019" cy="455886"/>
          </a:xfrm>
          <a:prstGeom prst="rect">
            <a:avLst/>
          </a:prstGeom>
        </p:spPr>
      </p:pic>
      <p:sp>
        <p:nvSpPr>
          <p:cNvPr id="5" name="Multiplicar 4"/>
          <p:cNvSpPr/>
          <p:nvPr/>
        </p:nvSpPr>
        <p:spPr>
          <a:xfrm>
            <a:off x="7878469" y="5554887"/>
            <a:ext cx="459757" cy="5432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2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818224198"/>
              </p:ext>
            </p:extLst>
          </p:nvPr>
        </p:nvGraphicFramePr>
        <p:xfrm>
          <a:off x="-142667" y="2206218"/>
          <a:ext cx="5579999" cy="36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388936" y="5605699"/>
            <a:ext cx="3752315" cy="1051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14. 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Invierten: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399808" y="5734146"/>
            <a:ext cx="6913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b="1" dirty="0"/>
              <a:t>MAQUINARIA, BIENES DE EQUIPO Y PRODUCCIÓN .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 dirty="0" smtClean="0"/>
              <a:t>TECNOLOGÍAS (HARDWARE, SOFTWARE, DIGITALIZACIÓN…).</a:t>
            </a:r>
            <a:r>
              <a:rPr lang="es-ES" b="1" dirty="0"/>
              <a:t>	</a:t>
            </a:r>
          </a:p>
          <a:p>
            <a:pPr marL="342900" indent="-342900">
              <a:buFont typeface="+mj-lt"/>
              <a:buAutoNum type="arabicPeriod"/>
            </a:pPr>
            <a:r>
              <a:rPr lang="es-ES" b="1" dirty="0" err="1" smtClean="0"/>
              <a:t>I+D+i</a:t>
            </a:r>
            <a:r>
              <a:rPr lang="es-ES" b="1" dirty="0" smtClean="0"/>
              <a:t>.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14190225"/>
              </p:ext>
            </p:extLst>
          </p:nvPr>
        </p:nvGraphicFramePr>
        <p:xfrm>
          <a:off x="7068456" y="2571184"/>
          <a:ext cx="4963885" cy="316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-1" y="-25141"/>
            <a:ext cx="12192000" cy="13577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12 Y 13. </a:t>
            </a:r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Inversiones: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1546073"/>
            <a:ext cx="5580000" cy="95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Inversiones 2020: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611999" y="1546074"/>
            <a:ext cx="5580000" cy="95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Inversiones </a:t>
            </a:r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2021: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15. Ha sabido responder ante los retos </a:t>
            </a:r>
            <a:r>
              <a:rPr lang="es-ES" sz="4000" b="1" dirty="0">
                <a:latin typeface="Bookman Old Style" panose="02050604050505020204" pitchFamily="18" charset="0"/>
                <a:cs typeface="Arial" panose="020B0604020202020204" pitchFamily="34" charset="0"/>
              </a:rPr>
              <a:t>de la transformación </a:t>
            </a:r>
            <a:r>
              <a:rPr lang="es-ES" sz="4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digital</a:t>
            </a:r>
            <a:endParaRPr lang="es-ES" sz="40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87442367"/>
              </p:ext>
            </p:extLst>
          </p:nvPr>
        </p:nvGraphicFramePr>
        <p:xfrm>
          <a:off x="1770743" y="1799772"/>
          <a:ext cx="7895771" cy="473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7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16. Teletrabajo</a:t>
            </a:r>
            <a:endParaRPr lang="es-ES" sz="40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83655097"/>
              </p:ext>
            </p:extLst>
          </p:nvPr>
        </p:nvGraphicFramePr>
        <p:xfrm>
          <a:off x="1770743" y="1799772"/>
          <a:ext cx="7895771" cy="473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90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17 y 18. </a:t>
            </a:r>
            <a:r>
              <a:rPr lang="es-ES" sz="4000" b="1" dirty="0">
                <a:latin typeface="Bookman Old Style" panose="02050604050505020204" pitchFamily="18" charset="0"/>
                <a:cs typeface="Arial" panose="020B0604020202020204" pitchFamily="34" charset="0"/>
              </a:rPr>
              <a:t>Nivel de endeudamiento: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180713087"/>
              </p:ext>
            </p:extLst>
          </p:nvPr>
        </p:nvGraphicFramePr>
        <p:xfrm>
          <a:off x="138545" y="1787236"/>
          <a:ext cx="5264728" cy="397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48879396"/>
              </p:ext>
            </p:extLst>
          </p:nvPr>
        </p:nvGraphicFramePr>
        <p:xfrm>
          <a:off x="6096000" y="1787236"/>
          <a:ext cx="5263200" cy="39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0" y="5786734"/>
            <a:ext cx="12192000" cy="10712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19. El 64% de los empresarios cree que es difícil acceder a fuentes de financiación.</a:t>
            </a:r>
            <a:endParaRPr lang="es-ES" sz="40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40296"/>
            <a:ext cx="12192000" cy="168812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latin typeface="Bookman Old Style" panose="02050604050505020204" pitchFamily="18" charset="0"/>
                <a:cs typeface="Arial" panose="020B0604020202020204" pitchFamily="34" charset="0"/>
              </a:rPr>
              <a:t>BLOQUE 3: MERCADOS</a:t>
            </a:r>
          </a:p>
        </p:txBody>
      </p:sp>
    </p:spTree>
    <p:extLst>
      <p:ext uri="{BB962C8B-B14F-4D97-AF65-F5344CB8AC3E}">
        <p14:creationId xmlns:p14="http://schemas.microsoft.com/office/powerpoint/2010/main" val="15207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20 y 21. </a:t>
            </a:r>
            <a:r>
              <a:rPr lang="es-ES" sz="4000" b="1" dirty="0">
                <a:latin typeface="Bookman Old Style" panose="02050604050505020204" pitchFamily="18" charset="0"/>
                <a:cs typeface="Arial" panose="020B0604020202020204" pitchFamily="34" charset="0"/>
              </a:rPr>
              <a:t>Valoraciones: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003604718"/>
              </p:ext>
            </p:extLst>
          </p:nvPr>
        </p:nvGraphicFramePr>
        <p:xfrm>
          <a:off x="99121" y="1688124"/>
          <a:ext cx="6185647" cy="50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02789275"/>
              </p:ext>
            </p:extLst>
          </p:nvPr>
        </p:nvGraphicFramePr>
        <p:xfrm>
          <a:off x="6284768" y="1842656"/>
          <a:ext cx="5400000" cy="466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01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22, 23, 24 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y</a:t>
            </a:r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 25. 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Exportaciones, expansión nacional e internacional: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84634682"/>
              </p:ext>
            </p:extLst>
          </p:nvPr>
        </p:nvGraphicFramePr>
        <p:xfrm>
          <a:off x="147204" y="1801092"/>
          <a:ext cx="5400000" cy="490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17277694"/>
              </p:ext>
            </p:extLst>
          </p:nvPr>
        </p:nvGraphicFramePr>
        <p:xfrm>
          <a:off x="6317673" y="1801092"/>
          <a:ext cx="5400000" cy="490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lecha derecha 7"/>
          <p:cNvSpPr/>
          <p:nvPr/>
        </p:nvSpPr>
        <p:spPr>
          <a:xfrm>
            <a:off x="4308763" y="2115188"/>
            <a:ext cx="1787237" cy="9641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8FB3CD8-E987-4963-87B8-13F05E2CC759}"/>
              </a:ext>
            </a:extLst>
          </p:cNvPr>
          <p:cNvSpPr txBox="1"/>
          <p:nvPr/>
        </p:nvSpPr>
        <p:spPr>
          <a:xfrm>
            <a:off x="6785112" y="2115188"/>
            <a:ext cx="446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¿QUÉ HA OCURRIDO CON LAS MISMAS?</a:t>
            </a:r>
          </a:p>
        </p:txBody>
      </p:sp>
    </p:spTree>
    <p:extLst>
      <p:ext uri="{BB962C8B-B14F-4D97-AF65-F5344CB8AC3E}">
        <p14:creationId xmlns:p14="http://schemas.microsoft.com/office/powerpoint/2010/main" val="26747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840596817"/>
              </p:ext>
            </p:extLst>
          </p:nvPr>
        </p:nvGraphicFramePr>
        <p:xfrm>
          <a:off x="355020" y="681123"/>
          <a:ext cx="5400000" cy="58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164777317"/>
              </p:ext>
            </p:extLst>
          </p:nvPr>
        </p:nvGraphicFramePr>
        <p:xfrm>
          <a:off x="6414654" y="681122"/>
          <a:ext cx="5400000" cy="58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Llamada rectangular redondeada 3"/>
          <p:cNvSpPr/>
          <p:nvPr/>
        </p:nvSpPr>
        <p:spPr>
          <a:xfrm>
            <a:off x="7165122" y="3216893"/>
            <a:ext cx="1731818" cy="121920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UE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América Latina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Asia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40296"/>
            <a:ext cx="12192000" cy="168812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latin typeface="Bookman Old Style" panose="02050604050505020204" pitchFamily="18" charset="0"/>
                <a:cs typeface="Arial" panose="020B0604020202020204" pitchFamily="34" charset="0"/>
              </a:rPr>
              <a:t>BLOQUE 4: PROVINCIA</a:t>
            </a:r>
          </a:p>
        </p:txBody>
      </p:sp>
    </p:spTree>
    <p:extLst>
      <p:ext uri="{BB962C8B-B14F-4D97-AF65-F5344CB8AC3E}">
        <p14:creationId xmlns:p14="http://schemas.microsoft.com/office/powerpoint/2010/main" val="27416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88124"/>
          </a:xfr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txBody>
          <a:bodyPr/>
          <a:lstStyle/>
          <a:p>
            <a:pPr algn="ctr"/>
            <a:r>
              <a:rPr lang="es-ES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SECTOR EMPRESARIAL</a:t>
            </a:r>
            <a:endParaRPr lang="es-ES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27099957"/>
              </p:ext>
            </p:extLst>
          </p:nvPr>
        </p:nvGraphicFramePr>
        <p:xfrm>
          <a:off x="2021983" y="2021983"/>
          <a:ext cx="7624293" cy="453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4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2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6</a:t>
            </a:r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¿Considera la provincia de León atractiva de cara a la inversión?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657261178"/>
              </p:ext>
            </p:extLst>
          </p:nvPr>
        </p:nvGraphicFramePr>
        <p:xfrm>
          <a:off x="1399309" y="374073"/>
          <a:ext cx="9393382" cy="635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11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2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7</a:t>
            </a:r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Factores de mayor preocupación empresarial de </a:t>
            </a:r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2021: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21189" y="2037890"/>
            <a:ext cx="3693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Impacto del coronavirus</a:t>
            </a:r>
            <a:endParaRPr lang="es-ES" sz="2800" dirty="0"/>
          </a:p>
        </p:txBody>
      </p:sp>
      <p:sp>
        <p:nvSpPr>
          <p:cNvPr id="6" name="Explosión 1 5"/>
          <p:cNvSpPr/>
          <p:nvPr/>
        </p:nvSpPr>
        <p:spPr>
          <a:xfrm>
            <a:off x="8207596" y="1772205"/>
            <a:ext cx="1088804" cy="996693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67%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29258" y="2955709"/>
            <a:ext cx="2784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dirty="0" smtClean="0"/>
              <a:t>Actuación política</a:t>
            </a:r>
            <a:endParaRPr lang="es-ES" sz="2800" dirty="0"/>
          </a:p>
        </p:txBody>
      </p:sp>
      <p:sp>
        <p:nvSpPr>
          <p:cNvPr id="9" name="Rectángulo 8"/>
          <p:cNvSpPr/>
          <p:nvPr/>
        </p:nvSpPr>
        <p:spPr>
          <a:xfrm>
            <a:off x="5798235" y="3902477"/>
            <a:ext cx="1701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Impuestos</a:t>
            </a:r>
            <a:endParaRPr lang="es-ES" sz="2800" dirty="0"/>
          </a:p>
        </p:txBody>
      </p:sp>
      <p:sp>
        <p:nvSpPr>
          <p:cNvPr id="12" name="Explosión 1 11"/>
          <p:cNvSpPr/>
          <p:nvPr/>
        </p:nvSpPr>
        <p:spPr>
          <a:xfrm>
            <a:off x="8207596" y="2768898"/>
            <a:ext cx="1088804" cy="996693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63%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3" name="Explosión 1 12"/>
          <p:cNvSpPr/>
          <p:nvPr/>
        </p:nvSpPr>
        <p:spPr>
          <a:xfrm>
            <a:off x="8207596" y="3765591"/>
            <a:ext cx="1088804" cy="996693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46%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450209" y="4948819"/>
            <a:ext cx="5164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Infraestructuras y comunicaciones</a:t>
            </a:r>
            <a:endParaRPr lang="es-ES" sz="2800" dirty="0"/>
          </a:p>
        </p:txBody>
      </p:sp>
      <p:sp>
        <p:nvSpPr>
          <p:cNvPr id="15" name="Explosión 1 14"/>
          <p:cNvSpPr/>
          <p:nvPr/>
        </p:nvSpPr>
        <p:spPr>
          <a:xfrm>
            <a:off x="8207596" y="4727949"/>
            <a:ext cx="1088804" cy="996693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38%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253167" y="5995161"/>
            <a:ext cx="5463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Formación/cualificación profesional</a:t>
            </a:r>
            <a:endParaRPr lang="es-ES" sz="2800" dirty="0"/>
          </a:p>
        </p:txBody>
      </p:sp>
      <p:sp>
        <p:nvSpPr>
          <p:cNvPr id="17" name="Explosión 1 16"/>
          <p:cNvSpPr/>
          <p:nvPr/>
        </p:nvSpPr>
        <p:spPr>
          <a:xfrm>
            <a:off x="8207596" y="5758977"/>
            <a:ext cx="1088804" cy="996693"/>
          </a:xfrm>
          <a:prstGeom prst="irregularSeal1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33%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28. 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¿Cree que la Mesa por León impulsará una labor eficaz y conseguirá mejoras e inversiones para la provincia?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11291063"/>
              </p:ext>
            </p:extLst>
          </p:nvPr>
        </p:nvGraphicFramePr>
        <p:xfrm>
          <a:off x="1399309" y="374073"/>
          <a:ext cx="9393382" cy="635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8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29. 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Valoración de Instituciones y Organismos Públicos: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427982259"/>
              </p:ext>
            </p:extLst>
          </p:nvPr>
        </p:nvGraphicFramePr>
        <p:xfrm>
          <a:off x="1648691" y="1814945"/>
          <a:ext cx="8659091" cy="483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trella de 5 puntas 3"/>
          <p:cNvSpPr/>
          <p:nvPr/>
        </p:nvSpPr>
        <p:spPr>
          <a:xfrm>
            <a:off x="2600288" y="1981783"/>
            <a:ext cx="720436" cy="581891"/>
          </a:xfrm>
          <a:prstGeom prst="star5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8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40296"/>
            <a:ext cx="12192000" cy="168812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latin typeface="Bookman Old Style" panose="02050604050505020204" pitchFamily="18" charset="0"/>
                <a:cs typeface="Arial" panose="020B0604020202020204" pitchFamily="34" charset="0"/>
              </a:rPr>
              <a:t>BLOQUE 5: VALORACIÓN DE LAS DISTINTAS ADMINISTRACIONES</a:t>
            </a:r>
          </a:p>
        </p:txBody>
      </p:sp>
    </p:spTree>
    <p:extLst>
      <p:ext uri="{BB962C8B-B14F-4D97-AF65-F5344CB8AC3E}">
        <p14:creationId xmlns:p14="http://schemas.microsoft.com/office/powerpoint/2010/main" val="8368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1" y="0"/>
            <a:ext cx="5631543" cy="1688124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30. 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Gobierno Central: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244093729"/>
              </p:ext>
            </p:extLst>
          </p:nvPr>
        </p:nvGraphicFramePr>
        <p:xfrm>
          <a:off x="0" y="1939636"/>
          <a:ext cx="5400000" cy="464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299200" y="0"/>
            <a:ext cx="5892800" cy="1688124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31. 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Gobierno Autonómico: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71848026"/>
              </p:ext>
            </p:extLst>
          </p:nvPr>
        </p:nvGraphicFramePr>
        <p:xfrm>
          <a:off x="6892637" y="1939637"/>
          <a:ext cx="4986096" cy="464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04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32. </a:t>
            </a:r>
            <a:r>
              <a:rPr lang="es-ES" sz="3600" b="1" dirty="0">
                <a:latin typeface="Bookman Old Style" panose="02050604050505020204" pitchFamily="18" charset="0"/>
                <a:cs typeface="Arial" panose="020B0604020202020204" pitchFamily="34" charset="0"/>
              </a:rPr>
              <a:t>Gestión municipal: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16730733"/>
              </p:ext>
            </p:extLst>
          </p:nvPr>
        </p:nvGraphicFramePr>
        <p:xfrm>
          <a:off x="263236" y="1843314"/>
          <a:ext cx="6935850" cy="462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inta hacia abajo 6"/>
          <p:cNvSpPr/>
          <p:nvPr/>
        </p:nvSpPr>
        <p:spPr>
          <a:xfrm>
            <a:off x="7199086" y="2386536"/>
            <a:ext cx="4253345" cy="1136073"/>
          </a:xfrm>
          <a:prstGeom prst="ribb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SAN ANDRÉS DEL RABANEDO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5376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33. </a:t>
            </a:r>
            <a:r>
              <a:rPr lang="es-ES" sz="3600" b="1" dirty="0">
                <a:latin typeface="Bookman Old Style" panose="02050604050505020204" pitchFamily="18" charset="0"/>
                <a:cs typeface="Arial" panose="020B0604020202020204" pitchFamily="34" charset="0"/>
              </a:rPr>
              <a:t>Valoración de los dirigentes políticos: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147718961"/>
              </p:ext>
            </p:extLst>
          </p:nvPr>
        </p:nvGraphicFramePr>
        <p:xfrm>
          <a:off x="595745" y="1440873"/>
          <a:ext cx="10349346" cy="58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3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34. </a:t>
            </a:r>
            <a:r>
              <a:rPr lang="es-ES" sz="3600" b="1" dirty="0">
                <a:latin typeface="Bookman Old Style" panose="02050604050505020204" pitchFamily="18" charset="0"/>
                <a:cs typeface="Arial" panose="020B0604020202020204" pitchFamily="34" charset="0"/>
              </a:rPr>
              <a:t>Valoración del Círculo Empresarial Leonés: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306912153"/>
              </p:ext>
            </p:extLst>
          </p:nvPr>
        </p:nvGraphicFramePr>
        <p:xfrm>
          <a:off x="3624613" y="1897083"/>
          <a:ext cx="8728364" cy="500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trella de 7 puntas 3"/>
          <p:cNvSpPr/>
          <p:nvPr/>
        </p:nvSpPr>
        <p:spPr>
          <a:xfrm>
            <a:off x="246742" y="3309257"/>
            <a:ext cx="3512458" cy="3222171"/>
          </a:xfrm>
          <a:prstGeom prst="star7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b="1" dirty="0" smtClean="0">
                <a:solidFill>
                  <a:schemeClr val="tx1"/>
                </a:solidFill>
              </a:rPr>
              <a:t>94%</a:t>
            </a:r>
            <a:endParaRPr lang="es-ES" sz="7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4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35</a:t>
            </a:r>
            <a:r>
              <a:rPr lang="es-ES" sz="34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r>
              <a:rPr lang="es-ES" sz="3400" b="1" dirty="0">
                <a:latin typeface="Bookman Old Style" panose="02050604050505020204" pitchFamily="18" charset="0"/>
                <a:cs typeface="Arial" panose="020B0604020202020204" pitchFamily="34" charset="0"/>
              </a:rPr>
              <a:t>Empresas de Castilla y León mejor valoradas:</a:t>
            </a:r>
          </a:p>
        </p:txBody>
      </p:sp>
      <p:sp>
        <p:nvSpPr>
          <p:cNvPr id="3" name="Cinta hacia abajo 2"/>
          <p:cNvSpPr/>
          <p:nvPr/>
        </p:nvSpPr>
        <p:spPr>
          <a:xfrm>
            <a:off x="1288474" y="2589736"/>
            <a:ext cx="4253345" cy="1136073"/>
          </a:xfrm>
          <a:prstGeom prst="ribb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/>
              <a:t>PATATAS HIJOLUSA</a:t>
            </a:r>
            <a:endParaRPr lang="es-ES" sz="3000" b="1" dirty="0"/>
          </a:p>
        </p:txBody>
      </p:sp>
      <p:sp>
        <p:nvSpPr>
          <p:cNvPr id="4" name="Cinta hacia abajo 3"/>
          <p:cNvSpPr/>
          <p:nvPr/>
        </p:nvSpPr>
        <p:spPr>
          <a:xfrm>
            <a:off x="3969327" y="4640211"/>
            <a:ext cx="4253345" cy="1136073"/>
          </a:xfrm>
          <a:prstGeom prst="ribb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HUEVOS LEÓN</a:t>
            </a:r>
          </a:p>
          <a:p>
            <a:pPr algn="ctr"/>
            <a:r>
              <a:rPr lang="es-ES" sz="2000" b="1" dirty="0" smtClean="0"/>
              <a:t>E.LECLERC</a:t>
            </a:r>
          </a:p>
          <a:p>
            <a:pPr algn="ctr"/>
            <a:r>
              <a:rPr lang="es-ES" sz="2000" b="1" dirty="0" smtClean="0"/>
              <a:t>GRUPO VALCARCE</a:t>
            </a:r>
          </a:p>
        </p:txBody>
      </p:sp>
      <p:sp>
        <p:nvSpPr>
          <p:cNvPr id="5" name="Cinta hacia abajo 4"/>
          <p:cNvSpPr/>
          <p:nvPr/>
        </p:nvSpPr>
        <p:spPr>
          <a:xfrm>
            <a:off x="6400801" y="2589736"/>
            <a:ext cx="4253345" cy="1136073"/>
          </a:xfrm>
          <a:prstGeom prst="ribb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TVITEC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0130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2740296"/>
            <a:ext cx="12192000" cy="1688124"/>
          </a:xfrm>
          <a:solidFill>
            <a:schemeClr val="bg1"/>
          </a:solidFill>
          <a:ln w="38100">
            <a:noFill/>
          </a:ln>
        </p:spPr>
        <p:txBody>
          <a:bodyPr/>
          <a:lstStyle/>
          <a:p>
            <a:pPr algn="ctr"/>
            <a:r>
              <a:rPr lang="es-ES" b="1" dirty="0">
                <a:latin typeface="Bookman Old Style" panose="02050604050505020204" pitchFamily="18" charset="0"/>
                <a:cs typeface="Arial" panose="020B0604020202020204" pitchFamily="34" charset="0"/>
              </a:rPr>
              <a:t>BLOQUE 1: MACROECONOMÍA</a:t>
            </a:r>
          </a:p>
        </p:txBody>
      </p:sp>
    </p:spTree>
    <p:extLst>
      <p:ext uri="{BB962C8B-B14F-4D97-AF65-F5344CB8AC3E}">
        <p14:creationId xmlns:p14="http://schemas.microsoft.com/office/powerpoint/2010/main" val="592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88124"/>
          </a:xfr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1. ¿Cómo valora la situación de la economía española en general?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08105553"/>
              </p:ext>
            </p:extLst>
          </p:nvPr>
        </p:nvGraphicFramePr>
        <p:xfrm>
          <a:off x="1856508" y="1688124"/>
          <a:ext cx="7897091" cy="516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20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2. ¿Cuál es su valoración respecto a su sector empresarial en particular?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814365285"/>
              </p:ext>
            </p:extLst>
          </p:nvPr>
        </p:nvGraphicFramePr>
        <p:xfrm>
          <a:off x="1856509" y="1688125"/>
          <a:ext cx="8276359" cy="516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3. ¿Cómo valora la situación económica y financiera de la Unión Europea en general?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907234503"/>
              </p:ext>
            </p:extLst>
          </p:nvPr>
        </p:nvGraphicFramePr>
        <p:xfrm>
          <a:off x="2382980" y="1814945"/>
          <a:ext cx="7218219" cy="491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1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12192000" cy="16881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4. La previsión del Gobierno contempla un crecimiento del </a:t>
            </a:r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PIB del 9,8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% para el </a:t>
            </a:r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2021: 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- PREVISIÓN DE LAS EMPRESAS -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611294160"/>
              </p:ext>
            </p:extLst>
          </p:nvPr>
        </p:nvGraphicFramePr>
        <p:xfrm>
          <a:off x="2227926" y="1950893"/>
          <a:ext cx="7736147" cy="474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36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740296"/>
            <a:ext cx="12192000" cy="168812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latin typeface="Bookman Old Style" panose="02050604050505020204" pitchFamily="18" charset="0"/>
                <a:cs typeface="Arial" panose="020B0604020202020204" pitchFamily="34" charset="0"/>
              </a:rPr>
              <a:t>BLOQUE 1: RESPECTO A LA PROPIA EMPRESA</a:t>
            </a:r>
          </a:p>
        </p:txBody>
      </p:sp>
    </p:spTree>
    <p:extLst>
      <p:ext uri="{BB962C8B-B14F-4D97-AF65-F5344CB8AC3E}">
        <p14:creationId xmlns:p14="http://schemas.microsoft.com/office/powerpoint/2010/main" val="15227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835398"/>
            <a:ext cx="5580000" cy="95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Ventas 2020: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612000" y="1833761"/>
            <a:ext cx="5580000" cy="957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Previsiones</a:t>
            </a:r>
            <a:r>
              <a:rPr lang="es-ES" sz="3200" b="1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2021: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14966354"/>
              </p:ext>
            </p:extLst>
          </p:nvPr>
        </p:nvGraphicFramePr>
        <p:xfrm>
          <a:off x="0" y="2313706"/>
          <a:ext cx="5400000" cy="494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24499381"/>
              </p:ext>
            </p:extLst>
          </p:nvPr>
        </p:nvGraphicFramePr>
        <p:xfrm>
          <a:off x="6792000" y="2313543"/>
          <a:ext cx="5400000" cy="49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2192000" cy="13577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latin typeface="Bookman Old Style" panose="02050604050505020204" pitchFamily="18" charset="0"/>
                <a:cs typeface="Arial" panose="020B0604020202020204" pitchFamily="34" charset="0"/>
              </a:rPr>
              <a:t>5, 6 y 7. Ventas:</a:t>
            </a:r>
            <a:endParaRPr lang="es-ES" sz="32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484</Words>
  <Application>Microsoft Office PowerPoint</Application>
  <PresentationFormat>Panorámica</PresentationFormat>
  <Paragraphs>142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Agency FB</vt:lpstr>
      <vt:lpstr>Arial</vt:lpstr>
      <vt:lpstr>Arial Black</vt:lpstr>
      <vt:lpstr>Bookman Old Style</vt:lpstr>
      <vt:lpstr>Calibri</vt:lpstr>
      <vt:lpstr>Calibri Light</vt:lpstr>
      <vt:lpstr>Times New Roman</vt:lpstr>
      <vt:lpstr>Tema de Office</vt:lpstr>
      <vt:lpstr>Presentación de PowerPoint</vt:lpstr>
      <vt:lpstr>SECTOR EMPRESARIAL</vt:lpstr>
      <vt:lpstr>BLOQUE 1: MACROECONOMÍA</vt:lpstr>
      <vt:lpstr>1. ¿Cómo valora la situación de la economía española en general?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administracion2</dc:creator>
  <cp:lastModifiedBy>administracion2</cp:lastModifiedBy>
  <cp:revision>100</cp:revision>
  <cp:lastPrinted>2021-02-03T17:58:41Z</cp:lastPrinted>
  <dcterms:created xsi:type="dcterms:W3CDTF">2020-02-27T15:56:29Z</dcterms:created>
  <dcterms:modified xsi:type="dcterms:W3CDTF">2021-02-10T10:04:26Z</dcterms:modified>
</cp:coreProperties>
</file>