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82" r:id="rId3"/>
    <p:sldId id="283" r:id="rId4"/>
    <p:sldId id="284" r:id="rId5"/>
    <p:sldId id="285" r:id="rId6"/>
    <p:sldId id="286" r:id="rId7"/>
    <p:sldId id="287" r:id="rId8"/>
    <p:sldId id="288" r:id="rId9"/>
    <p:sldId id="289" r:id="rId10"/>
    <p:sldId id="290" r:id="rId11"/>
    <p:sldId id="291" r:id="rId12"/>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8046" autoAdjust="0"/>
  </p:normalViewPr>
  <p:slideViewPr>
    <p:cSldViewPr>
      <p:cViewPr varScale="1">
        <p:scale>
          <a:sx n="56" d="100"/>
          <a:sy n="56" d="100"/>
        </p:scale>
        <p:origin x="1650" y="6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460"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1"/>
            <a:ext cx="3076575" cy="511175"/>
          </a:xfrm>
          <a:prstGeom prst="rect">
            <a:avLst/>
          </a:prstGeom>
          <a:noFill/>
          <a:ln w="9525">
            <a:noFill/>
            <a:miter lim="800000"/>
            <a:headEnd/>
            <a:tailEnd/>
          </a:ln>
        </p:spPr>
        <p:txBody>
          <a:bodyPr vert="horz" wrap="square" lIns="99024" tIns="49513" rIns="99024" bIns="49513" numCol="1" anchor="t" anchorCtr="0" compatLnSpc="1">
            <a:prstTxWarp prst="textNoShape">
              <a:avLst/>
            </a:prstTxWarp>
          </a:bodyPr>
          <a:lstStyle>
            <a:lvl1pPr defTabSz="990472">
              <a:defRPr sz="1400">
                <a:latin typeface="Calibri" pitchFamily="34" charset="0"/>
              </a:defRPr>
            </a:lvl1pPr>
          </a:lstStyle>
          <a:p>
            <a:pPr>
              <a:defRPr/>
            </a:pPr>
            <a:endParaRPr lang="es-ES"/>
          </a:p>
        </p:txBody>
      </p:sp>
      <p:sp>
        <p:nvSpPr>
          <p:cNvPr id="22531" name="Rectangle 3"/>
          <p:cNvSpPr>
            <a:spLocks noGrp="1" noChangeArrowheads="1"/>
          </p:cNvSpPr>
          <p:nvPr>
            <p:ph type="dt" sz="quarter" idx="1"/>
          </p:nvPr>
        </p:nvSpPr>
        <p:spPr bwMode="auto">
          <a:xfrm>
            <a:off x="4021139" y="1"/>
            <a:ext cx="3076575" cy="511175"/>
          </a:xfrm>
          <a:prstGeom prst="rect">
            <a:avLst/>
          </a:prstGeom>
          <a:noFill/>
          <a:ln w="9525">
            <a:noFill/>
            <a:miter lim="800000"/>
            <a:headEnd/>
            <a:tailEnd/>
          </a:ln>
        </p:spPr>
        <p:txBody>
          <a:bodyPr vert="horz" wrap="square" lIns="99024" tIns="49513" rIns="99024" bIns="49513" numCol="1" anchor="t" anchorCtr="0" compatLnSpc="1">
            <a:prstTxWarp prst="textNoShape">
              <a:avLst/>
            </a:prstTxWarp>
          </a:bodyPr>
          <a:lstStyle>
            <a:lvl1pPr algn="r" defTabSz="990472">
              <a:defRPr sz="1400">
                <a:latin typeface="Calibri" pitchFamily="34" charset="0"/>
              </a:defRPr>
            </a:lvl1pPr>
          </a:lstStyle>
          <a:p>
            <a:pPr>
              <a:defRPr/>
            </a:pPr>
            <a:fld id="{D2A0A895-57F8-4164-AF31-114F868265F0}" type="datetimeFigureOut">
              <a:rPr lang="es-ES"/>
              <a:pPr>
                <a:defRPr/>
              </a:pPr>
              <a:t>05/05/2017</a:t>
            </a:fld>
            <a:endParaRPr lang="es-ES"/>
          </a:p>
        </p:txBody>
      </p:sp>
      <p:sp>
        <p:nvSpPr>
          <p:cNvPr id="22532" name="Rectangle 4"/>
          <p:cNvSpPr>
            <a:spLocks noGrp="1" noChangeArrowheads="1"/>
          </p:cNvSpPr>
          <p:nvPr>
            <p:ph type="ftr" sz="quarter" idx="2"/>
          </p:nvPr>
        </p:nvSpPr>
        <p:spPr bwMode="auto">
          <a:xfrm>
            <a:off x="1" y="9721851"/>
            <a:ext cx="3076575" cy="511175"/>
          </a:xfrm>
          <a:prstGeom prst="rect">
            <a:avLst/>
          </a:prstGeom>
          <a:noFill/>
          <a:ln w="9525">
            <a:noFill/>
            <a:miter lim="800000"/>
            <a:headEnd/>
            <a:tailEnd/>
          </a:ln>
        </p:spPr>
        <p:txBody>
          <a:bodyPr vert="horz" wrap="square" lIns="99024" tIns="49513" rIns="99024" bIns="49513" numCol="1" anchor="b" anchorCtr="0" compatLnSpc="1">
            <a:prstTxWarp prst="textNoShape">
              <a:avLst/>
            </a:prstTxWarp>
          </a:bodyPr>
          <a:lstStyle>
            <a:lvl1pPr defTabSz="990472">
              <a:defRPr sz="1400">
                <a:latin typeface="Calibri" pitchFamily="34" charset="0"/>
              </a:defRPr>
            </a:lvl1pPr>
          </a:lstStyle>
          <a:p>
            <a:pPr>
              <a:defRPr/>
            </a:pPr>
            <a:endParaRPr lang="es-ES"/>
          </a:p>
        </p:txBody>
      </p:sp>
      <p:sp>
        <p:nvSpPr>
          <p:cNvPr id="22533" name="Rectangle 5"/>
          <p:cNvSpPr>
            <a:spLocks noGrp="1" noChangeArrowheads="1"/>
          </p:cNvSpPr>
          <p:nvPr>
            <p:ph type="sldNum" sz="quarter" idx="3"/>
          </p:nvPr>
        </p:nvSpPr>
        <p:spPr bwMode="auto">
          <a:xfrm>
            <a:off x="4021139" y="9721851"/>
            <a:ext cx="3076575" cy="511175"/>
          </a:xfrm>
          <a:prstGeom prst="rect">
            <a:avLst/>
          </a:prstGeom>
          <a:noFill/>
          <a:ln w="9525">
            <a:noFill/>
            <a:miter lim="800000"/>
            <a:headEnd/>
            <a:tailEnd/>
          </a:ln>
        </p:spPr>
        <p:txBody>
          <a:bodyPr vert="horz" wrap="square" lIns="99024" tIns="49513" rIns="99024" bIns="49513" numCol="1" anchor="b" anchorCtr="0" compatLnSpc="1">
            <a:prstTxWarp prst="textNoShape">
              <a:avLst/>
            </a:prstTxWarp>
          </a:bodyPr>
          <a:lstStyle>
            <a:lvl1pPr algn="r" defTabSz="990472">
              <a:defRPr sz="1400">
                <a:latin typeface="Calibri" pitchFamily="34" charset="0"/>
              </a:defRPr>
            </a:lvl1pPr>
          </a:lstStyle>
          <a:p>
            <a:pPr>
              <a:defRPr/>
            </a:pPr>
            <a:fld id="{0D415ED5-6A2A-4808-B20A-FF1874ACE003}" type="slidenum">
              <a:rPr lang="es-ES"/>
              <a:pPr>
                <a:defRPr/>
              </a:pPr>
              <a:t>‹Nº›</a:t>
            </a:fld>
            <a:endParaRPr lang="es-ES"/>
          </a:p>
        </p:txBody>
      </p:sp>
    </p:spTree>
    <p:extLst>
      <p:ext uri="{BB962C8B-B14F-4D97-AF65-F5344CB8AC3E}">
        <p14:creationId xmlns:p14="http://schemas.microsoft.com/office/powerpoint/2010/main" val="91675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1" y="1"/>
            <a:ext cx="3076575" cy="511175"/>
          </a:xfrm>
          <a:prstGeom prst="rect">
            <a:avLst/>
          </a:prstGeom>
          <a:noFill/>
          <a:ln w="9525">
            <a:noFill/>
            <a:miter lim="800000"/>
            <a:headEnd/>
            <a:tailEnd/>
          </a:ln>
        </p:spPr>
        <p:txBody>
          <a:bodyPr vert="horz" wrap="square" lIns="99024" tIns="49513" rIns="99024" bIns="49513" numCol="1" anchor="t" anchorCtr="0" compatLnSpc="1">
            <a:prstTxWarp prst="textNoShape">
              <a:avLst/>
            </a:prstTxWarp>
          </a:bodyPr>
          <a:lstStyle>
            <a:lvl1pPr defTabSz="990472">
              <a:defRPr sz="1400">
                <a:latin typeface="Calibri" pitchFamily="34" charset="0"/>
              </a:defRPr>
            </a:lvl1pPr>
          </a:lstStyle>
          <a:p>
            <a:pPr>
              <a:defRPr/>
            </a:pPr>
            <a:endParaRPr lang="es-ES"/>
          </a:p>
        </p:txBody>
      </p:sp>
      <p:sp>
        <p:nvSpPr>
          <p:cNvPr id="24579" name="Rectangle 3"/>
          <p:cNvSpPr>
            <a:spLocks noGrp="1" noChangeArrowheads="1"/>
          </p:cNvSpPr>
          <p:nvPr>
            <p:ph type="dt" idx="1"/>
          </p:nvPr>
        </p:nvSpPr>
        <p:spPr bwMode="auto">
          <a:xfrm>
            <a:off x="4021139" y="1"/>
            <a:ext cx="3076575" cy="511175"/>
          </a:xfrm>
          <a:prstGeom prst="rect">
            <a:avLst/>
          </a:prstGeom>
          <a:noFill/>
          <a:ln w="9525">
            <a:noFill/>
            <a:miter lim="800000"/>
            <a:headEnd/>
            <a:tailEnd/>
          </a:ln>
        </p:spPr>
        <p:txBody>
          <a:bodyPr vert="horz" wrap="square" lIns="99024" tIns="49513" rIns="99024" bIns="49513" numCol="1" anchor="t" anchorCtr="0" compatLnSpc="1">
            <a:prstTxWarp prst="textNoShape">
              <a:avLst/>
            </a:prstTxWarp>
          </a:bodyPr>
          <a:lstStyle>
            <a:lvl1pPr algn="r" defTabSz="990472">
              <a:defRPr sz="1400">
                <a:latin typeface="Calibri" pitchFamily="34" charset="0"/>
              </a:defRPr>
            </a:lvl1pPr>
          </a:lstStyle>
          <a:p>
            <a:pPr>
              <a:defRPr/>
            </a:pPr>
            <a:fld id="{95C9BF38-943A-47B1-AFFB-4A196AD3B239}" type="datetimeFigureOut">
              <a:rPr lang="es-ES"/>
              <a:pPr>
                <a:defRPr/>
              </a:pPr>
              <a:t>05/05/2017</a:t>
            </a:fld>
            <a:endParaRPr lang="es-ES"/>
          </a:p>
        </p:txBody>
      </p:sp>
      <p:sp>
        <p:nvSpPr>
          <p:cNvPr id="13316"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9614" y="4860926"/>
            <a:ext cx="5680075" cy="4605338"/>
          </a:xfrm>
          <a:prstGeom prst="rect">
            <a:avLst/>
          </a:prstGeom>
          <a:noFill/>
          <a:ln w="9525">
            <a:noFill/>
            <a:miter lim="800000"/>
            <a:headEnd/>
            <a:tailEnd/>
          </a:ln>
        </p:spPr>
        <p:txBody>
          <a:bodyPr vert="horz" wrap="square" lIns="99024" tIns="49513" rIns="99024" bIns="49513"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4582" name="Rectangle 6"/>
          <p:cNvSpPr>
            <a:spLocks noGrp="1" noChangeArrowheads="1"/>
          </p:cNvSpPr>
          <p:nvPr>
            <p:ph type="ftr" sz="quarter" idx="4"/>
          </p:nvPr>
        </p:nvSpPr>
        <p:spPr bwMode="auto">
          <a:xfrm>
            <a:off x="1" y="9721851"/>
            <a:ext cx="3076575" cy="511175"/>
          </a:xfrm>
          <a:prstGeom prst="rect">
            <a:avLst/>
          </a:prstGeom>
          <a:noFill/>
          <a:ln w="9525">
            <a:noFill/>
            <a:miter lim="800000"/>
            <a:headEnd/>
            <a:tailEnd/>
          </a:ln>
        </p:spPr>
        <p:txBody>
          <a:bodyPr vert="horz" wrap="square" lIns="99024" tIns="49513" rIns="99024" bIns="49513" numCol="1" anchor="b" anchorCtr="0" compatLnSpc="1">
            <a:prstTxWarp prst="textNoShape">
              <a:avLst/>
            </a:prstTxWarp>
          </a:bodyPr>
          <a:lstStyle>
            <a:lvl1pPr defTabSz="990472">
              <a:defRPr sz="1400">
                <a:latin typeface="Calibri" pitchFamily="34" charset="0"/>
              </a:defRPr>
            </a:lvl1pPr>
          </a:lstStyle>
          <a:p>
            <a:pPr>
              <a:defRPr/>
            </a:pPr>
            <a:endParaRPr lang="es-ES"/>
          </a:p>
        </p:txBody>
      </p:sp>
      <p:sp>
        <p:nvSpPr>
          <p:cNvPr id="24583" name="Rectangle 7"/>
          <p:cNvSpPr>
            <a:spLocks noGrp="1" noChangeArrowheads="1"/>
          </p:cNvSpPr>
          <p:nvPr>
            <p:ph type="sldNum" sz="quarter" idx="5"/>
          </p:nvPr>
        </p:nvSpPr>
        <p:spPr bwMode="auto">
          <a:xfrm>
            <a:off x="4021139" y="9721851"/>
            <a:ext cx="3076575" cy="511175"/>
          </a:xfrm>
          <a:prstGeom prst="rect">
            <a:avLst/>
          </a:prstGeom>
          <a:noFill/>
          <a:ln w="9525">
            <a:noFill/>
            <a:miter lim="800000"/>
            <a:headEnd/>
            <a:tailEnd/>
          </a:ln>
        </p:spPr>
        <p:txBody>
          <a:bodyPr vert="horz" wrap="square" lIns="99024" tIns="49513" rIns="99024" bIns="49513" numCol="1" anchor="b" anchorCtr="0" compatLnSpc="1">
            <a:prstTxWarp prst="textNoShape">
              <a:avLst/>
            </a:prstTxWarp>
          </a:bodyPr>
          <a:lstStyle>
            <a:lvl1pPr algn="r" defTabSz="990472">
              <a:defRPr sz="1400">
                <a:latin typeface="Calibri" pitchFamily="34" charset="0"/>
              </a:defRPr>
            </a:lvl1pPr>
          </a:lstStyle>
          <a:p>
            <a:pPr>
              <a:defRPr/>
            </a:pPr>
            <a:fld id="{34D5A434-31B3-428C-931F-2D98B7C8443F}" type="slidenum">
              <a:rPr lang="es-ES"/>
              <a:pPr>
                <a:defRPr/>
              </a:pPr>
              <a:t>‹Nº›</a:t>
            </a:fld>
            <a:endParaRPr lang="es-ES"/>
          </a:p>
        </p:txBody>
      </p:sp>
    </p:spTree>
    <p:extLst>
      <p:ext uri="{BB962C8B-B14F-4D97-AF65-F5344CB8AC3E}">
        <p14:creationId xmlns:p14="http://schemas.microsoft.com/office/powerpoint/2010/main" val="3279509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lvl1pPr>
              <a:defRPr/>
            </a:lvl1pPr>
          </a:lstStyle>
          <a:p>
            <a:pPr>
              <a:defRPr/>
            </a:pPr>
            <a:fld id="{7D62CE95-6228-4874-8B38-1ABFC4DE2D00}" type="datetimeFigureOut">
              <a:rPr lang="es-ES"/>
              <a:pPr>
                <a:defRPr/>
              </a:pPr>
              <a:t>05/05/2017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A494553-0031-4F93-BD40-ACC59FCA5EF4}"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72314578-333C-465D-9C00-168DBAD3204A}" type="datetimeFigureOut">
              <a:rPr lang="es-ES"/>
              <a:pPr>
                <a:defRPr/>
              </a:pPr>
              <a:t>05/05/2017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CC20D29-DE92-40E6-B231-B63E154BD86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EA70E9F9-D2F9-46BB-836B-821FD2B18A41}" type="datetimeFigureOut">
              <a:rPr lang="es-ES"/>
              <a:pPr>
                <a:defRPr/>
              </a:pPr>
              <a:t>05/05/2017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B0FD714-F491-48A0-BE8E-44000C587831}"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lvl1pPr>
              <a:defRPr/>
            </a:lvl1pPr>
          </a:lstStyle>
          <a:p>
            <a:pPr>
              <a:defRPr/>
            </a:pPr>
            <a:fld id="{6311576E-5625-4880-8120-07D6783C2FE5}" type="datetimeFigureOut">
              <a:rPr lang="es-ES"/>
              <a:pPr>
                <a:defRPr/>
              </a:pPr>
              <a:t>05/05/2017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809823E-B785-4CC6-B782-BD2EEFE4187B}"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2F12D11-6109-424F-8121-1006EF4DE427}" type="datetimeFigureOut">
              <a:rPr lang="es-ES"/>
              <a:pPr>
                <a:defRPr/>
              </a:pPr>
              <a:t>05/05/2017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42444A8-0F18-4EB0-9E1B-2A5E0AEA1B99}"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p:cNvSpPr>
            <a:spLocks noGrp="1"/>
          </p:cNvSpPr>
          <p:nvPr>
            <p:ph type="dt" sz="half" idx="10"/>
          </p:nvPr>
        </p:nvSpPr>
        <p:spPr/>
        <p:txBody>
          <a:bodyPr/>
          <a:lstStyle>
            <a:lvl1pPr>
              <a:defRPr/>
            </a:lvl1pPr>
          </a:lstStyle>
          <a:p>
            <a:pPr>
              <a:defRPr/>
            </a:pPr>
            <a:fld id="{83060771-4667-45F6-89F7-9CCED5DC1C9F}" type="datetimeFigureOut">
              <a:rPr lang="es-ES"/>
              <a:pPr>
                <a:defRPr/>
              </a:pPr>
              <a:t>05/05/2017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202762F-5105-473A-B90C-A3A1399D135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p:cNvSpPr>
            <a:spLocks noGrp="1"/>
          </p:cNvSpPr>
          <p:nvPr>
            <p:ph type="dt" sz="half" idx="10"/>
          </p:nvPr>
        </p:nvSpPr>
        <p:spPr/>
        <p:txBody>
          <a:bodyPr/>
          <a:lstStyle>
            <a:lvl1pPr>
              <a:defRPr/>
            </a:lvl1pPr>
          </a:lstStyle>
          <a:p>
            <a:pPr>
              <a:defRPr/>
            </a:pPr>
            <a:fld id="{B82B5EDC-DC30-4496-ACF7-8E5ED2322E41}" type="datetimeFigureOut">
              <a:rPr lang="es-ES"/>
              <a:pPr>
                <a:defRPr/>
              </a:pPr>
              <a:t>05/05/2017</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891F9A58-F1F2-4FD9-8B52-22443AB412D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p:cNvSpPr>
            <a:spLocks noGrp="1"/>
          </p:cNvSpPr>
          <p:nvPr>
            <p:ph type="dt" sz="half" idx="10"/>
          </p:nvPr>
        </p:nvSpPr>
        <p:spPr/>
        <p:txBody>
          <a:bodyPr/>
          <a:lstStyle>
            <a:lvl1pPr>
              <a:defRPr/>
            </a:lvl1pPr>
          </a:lstStyle>
          <a:p>
            <a:pPr>
              <a:defRPr/>
            </a:pPr>
            <a:fld id="{FEF715D5-653D-4AB0-B83F-684F9A4B5BF5}" type="datetimeFigureOut">
              <a:rPr lang="es-ES"/>
              <a:pPr>
                <a:defRPr/>
              </a:pPr>
              <a:t>05/05/2017</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58BCC38E-4293-4A4C-BF5D-7FB74B6C0EC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4620781-D666-46BB-B463-C6B185A35CFA}" type="datetimeFigureOut">
              <a:rPr lang="es-ES"/>
              <a:pPr>
                <a:defRPr/>
              </a:pPr>
              <a:t>05/05/2017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DC877D82-2D23-4818-9FAA-EBACAFF18D1B}"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B229E99-C8F1-4320-AC3A-F422E28AFE1F}" type="datetimeFigureOut">
              <a:rPr lang="es-ES"/>
              <a:pPr>
                <a:defRPr/>
              </a:pPr>
              <a:t>05/05/2017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A313F53-5FA4-41AD-9A75-F733DF6D1EE1}"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99A0071-5CC1-4B4E-B645-32840FD0382F}" type="datetimeFigureOut">
              <a:rPr lang="es-ES"/>
              <a:pPr>
                <a:defRPr/>
              </a:pPr>
              <a:t>05/05/2017</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C9EB958-4315-45F3-821E-12AF19673B52}"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2D67D87-A8C1-42AE-B2E0-112B3CB5D5AF}" type="datetimeFigureOut">
              <a:rPr lang="es-ES"/>
              <a:pPr>
                <a:defRPr/>
              </a:pPr>
              <a:t>05/05/2017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66BE76E-94B5-4362-B2BA-8A6731266300}" type="slidenum">
              <a:rPr lang="es-ES"/>
              <a:pPr>
                <a:defRPr/>
              </a:pPr>
              <a:t>‹Nº›</a:t>
            </a:fld>
            <a:endParaRPr lang="es-ES"/>
          </a:p>
        </p:txBody>
      </p:sp>
      <p:sp>
        <p:nvSpPr>
          <p:cNvPr id="1029" name="1 Marcador de título"/>
          <p:cNvSpPr>
            <a:spLocks noGrp="1"/>
          </p:cNvSpPr>
          <p:nvPr>
            <p:ph type="title"/>
          </p:nvPr>
        </p:nvSpPr>
        <p:spPr bwMode="auto">
          <a:xfrm>
            <a:off x="684213" y="260350"/>
            <a:ext cx="8229600"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Salón Inmobiliario de Viviendas y decoración de Euskadi</a:t>
            </a: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b="1" kern="1200">
          <a:solidFill>
            <a:srgbClr val="003300"/>
          </a:solidFill>
          <a:latin typeface="+mj-lt"/>
          <a:ea typeface="+mj-ea"/>
          <a:cs typeface="+mj-cs"/>
        </a:defRPr>
      </a:lvl1pPr>
      <a:lvl2pPr algn="ctr" rtl="0" eaLnBrk="0" fontAlgn="base" hangingPunct="0">
        <a:spcBef>
          <a:spcPct val="0"/>
        </a:spcBef>
        <a:spcAft>
          <a:spcPct val="0"/>
        </a:spcAft>
        <a:defRPr b="1">
          <a:solidFill>
            <a:srgbClr val="003300"/>
          </a:solidFill>
          <a:latin typeface="Calibri" pitchFamily="34" charset="0"/>
        </a:defRPr>
      </a:lvl2pPr>
      <a:lvl3pPr algn="ctr" rtl="0" eaLnBrk="0" fontAlgn="base" hangingPunct="0">
        <a:spcBef>
          <a:spcPct val="0"/>
        </a:spcBef>
        <a:spcAft>
          <a:spcPct val="0"/>
        </a:spcAft>
        <a:defRPr b="1">
          <a:solidFill>
            <a:srgbClr val="003300"/>
          </a:solidFill>
          <a:latin typeface="Calibri" pitchFamily="34" charset="0"/>
        </a:defRPr>
      </a:lvl3pPr>
      <a:lvl4pPr algn="ctr" rtl="0" eaLnBrk="0" fontAlgn="base" hangingPunct="0">
        <a:spcBef>
          <a:spcPct val="0"/>
        </a:spcBef>
        <a:spcAft>
          <a:spcPct val="0"/>
        </a:spcAft>
        <a:defRPr b="1">
          <a:solidFill>
            <a:srgbClr val="003300"/>
          </a:solidFill>
          <a:latin typeface="Calibri" pitchFamily="34" charset="0"/>
        </a:defRPr>
      </a:lvl4pPr>
      <a:lvl5pPr algn="ctr" rtl="0" eaLnBrk="0" fontAlgn="base" hangingPunct="0">
        <a:spcBef>
          <a:spcPct val="0"/>
        </a:spcBef>
        <a:spcAft>
          <a:spcPct val="0"/>
        </a:spcAft>
        <a:defRPr b="1">
          <a:solidFill>
            <a:srgbClr val="003300"/>
          </a:solidFill>
          <a:latin typeface="Calibri" pitchFamily="34" charset="0"/>
        </a:defRPr>
      </a:lvl5pPr>
      <a:lvl6pPr marL="457200" algn="ctr" rtl="0" fontAlgn="base">
        <a:spcBef>
          <a:spcPct val="0"/>
        </a:spcBef>
        <a:spcAft>
          <a:spcPct val="0"/>
        </a:spcAft>
        <a:defRPr b="1">
          <a:solidFill>
            <a:srgbClr val="003300"/>
          </a:solidFill>
          <a:latin typeface="Calibri" pitchFamily="34" charset="0"/>
        </a:defRPr>
      </a:lvl6pPr>
      <a:lvl7pPr marL="914400" algn="ctr" rtl="0" fontAlgn="base">
        <a:spcBef>
          <a:spcPct val="0"/>
        </a:spcBef>
        <a:spcAft>
          <a:spcPct val="0"/>
        </a:spcAft>
        <a:defRPr b="1">
          <a:solidFill>
            <a:srgbClr val="003300"/>
          </a:solidFill>
          <a:latin typeface="Calibri" pitchFamily="34" charset="0"/>
        </a:defRPr>
      </a:lvl7pPr>
      <a:lvl8pPr marL="1371600" algn="ctr" rtl="0" fontAlgn="base">
        <a:spcBef>
          <a:spcPct val="0"/>
        </a:spcBef>
        <a:spcAft>
          <a:spcPct val="0"/>
        </a:spcAft>
        <a:defRPr b="1">
          <a:solidFill>
            <a:srgbClr val="003300"/>
          </a:solidFill>
          <a:latin typeface="Calibri" pitchFamily="34" charset="0"/>
        </a:defRPr>
      </a:lvl8pPr>
      <a:lvl9pPr marL="1828800" algn="ctr" rtl="0" fontAlgn="base">
        <a:spcBef>
          <a:spcPct val="0"/>
        </a:spcBef>
        <a:spcAft>
          <a:spcPct val="0"/>
        </a:spcAft>
        <a:defRPr b="1">
          <a:solidFill>
            <a:srgbClr val="0033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CuadroTexto"/>
          <p:cNvSpPr txBox="1">
            <a:spLocks noChangeArrowheads="1"/>
          </p:cNvSpPr>
          <p:nvPr/>
        </p:nvSpPr>
        <p:spPr bwMode="auto">
          <a:xfrm>
            <a:off x="457001" y="116632"/>
            <a:ext cx="8243303" cy="1200329"/>
          </a:xfrm>
          <a:prstGeom prst="rect">
            <a:avLst/>
          </a:prstGeom>
          <a:noFill/>
          <a:ln w="9525">
            <a:noFill/>
            <a:miter lim="800000"/>
            <a:headEnd/>
            <a:tailEnd/>
          </a:ln>
        </p:spPr>
        <p:txBody>
          <a:bodyPr wrap="square">
            <a:spAutoFit/>
          </a:bodyPr>
          <a:lstStyle/>
          <a:p>
            <a:pPr algn="r"/>
            <a:r>
              <a:rPr lang="es-ES" sz="36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6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495" y="908720"/>
            <a:ext cx="322640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4 CuadroTexto"/>
          <p:cNvSpPr txBox="1">
            <a:spLocks noChangeArrowheads="1"/>
          </p:cNvSpPr>
          <p:nvPr/>
        </p:nvSpPr>
        <p:spPr bwMode="auto">
          <a:xfrm>
            <a:off x="-6301208" y="5054950"/>
            <a:ext cx="8243303" cy="246221"/>
          </a:xfrm>
          <a:prstGeom prst="rect">
            <a:avLst/>
          </a:prstGeom>
          <a:noFill/>
          <a:ln w="9525">
            <a:noFill/>
            <a:miter lim="800000"/>
            <a:headEnd/>
            <a:tailEnd/>
          </a:ln>
        </p:spPr>
        <p:txBody>
          <a:bodyPr wrap="square">
            <a:spAutoFit/>
          </a:bodyPr>
          <a:lstStyle/>
          <a:p>
            <a:pPr algn="r"/>
            <a:r>
              <a:rPr lang="es-ES" sz="1000" b="1" dirty="0">
                <a:solidFill>
                  <a:schemeClr val="bg1">
                    <a:lumMod val="50000"/>
                  </a:schemeClr>
                </a:solidFill>
                <a:latin typeface="Helvetica" panose="020B0604020202020204" pitchFamily="34" charset="0"/>
                <a:cs typeface="Helvetica" panose="020B0604020202020204" pitchFamily="34" charset="0"/>
              </a:rPr>
              <a:t>Organiza</a:t>
            </a:r>
          </a:p>
        </p:txBody>
      </p:sp>
      <p:sp>
        <p:nvSpPr>
          <p:cNvPr id="11" name="4 CuadroTexto"/>
          <p:cNvSpPr txBox="1">
            <a:spLocks noChangeArrowheads="1"/>
          </p:cNvSpPr>
          <p:nvPr/>
        </p:nvSpPr>
        <p:spPr bwMode="auto">
          <a:xfrm>
            <a:off x="2449377" y="3295342"/>
            <a:ext cx="8243303" cy="800219"/>
          </a:xfrm>
          <a:prstGeom prst="rect">
            <a:avLst/>
          </a:prstGeom>
          <a:noFill/>
          <a:ln w="9525">
            <a:noFill/>
            <a:miter lim="800000"/>
            <a:headEnd/>
            <a:tailEnd/>
          </a:ln>
        </p:spPr>
        <p:txBody>
          <a:bodyPr wrap="square">
            <a:spAutoFit/>
          </a:bodyPr>
          <a:lstStyle/>
          <a:p>
            <a:pPr algn="ctr"/>
            <a:r>
              <a:rPr lang="es-ES" sz="1400" b="1" dirty="0">
                <a:solidFill>
                  <a:schemeClr val="bg1">
                    <a:lumMod val="50000"/>
                  </a:schemeClr>
                </a:solidFill>
                <a:latin typeface="Helvetica" panose="020B0604020202020204" pitchFamily="34" charset="0"/>
                <a:cs typeface="Helvetica" panose="020B0604020202020204" pitchFamily="34" charset="0"/>
              </a:rPr>
              <a:t>Lugar: </a:t>
            </a:r>
            <a:r>
              <a:rPr lang="es-ES" sz="2800" b="1" dirty="0">
                <a:solidFill>
                  <a:schemeClr val="bg1">
                    <a:lumMod val="50000"/>
                  </a:schemeClr>
                </a:solidFill>
                <a:latin typeface="Helvetica" panose="020B0604020202020204" pitchFamily="34" charset="0"/>
                <a:cs typeface="Helvetica" panose="020B0604020202020204" pitchFamily="34" charset="0"/>
              </a:rPr>
              <a:t>PALACIN</a:t>
            </a:r>
            <a:r>
              <a:rPr lang="es-ES" sz="2400" b="1" dirty="0">
                <a:solidFill>
                  <a:schemeClr val="bg1">
                    <a:lumMod val="50000"/>
                  </a:schemeClr>
                </a:solidFill>
                <a:latin typeface="Helvetica" panose="020B0604020202020204" pitchFamily="34" charset="0"/>
                <a:cs typeface="Helvetica" panose="020B0604020202020204" pitchFamily="34" charset="0"/>
              </a:rPr>
              <a:t> </a:t>
            </a:r>
          </a:p>
          <a:p>
            <a:pPr algn="ctr"/>
            <a:r>
              <a:rPr lang="es-ES" dirty="0">
                <a:solidFill>
                  <a:schemeClr val="bg1">
                    <a:lumMod val="50000"/>
                  </a:schemeClr>
                </a:solidFill>
              </a:rPr>
              <a:t>Av. Dr. Fleming, 57, 24009 León</a:t>
            </a:r>
            <a:r>
              <a:rPr lang="es-ES" b="1" dirty="0">
                <a:solidFill>
                  <a:schemeClr val="bg1">
                    <a:lumMod val="50000"/>
                  </a:schemeClr>
                </a:solidFill>
                <a:latin typeface="Helvetica" panose="020B0604020202020204" pitchFamily="34" charset="0"/>
                <a:cs typeface="Helvetica" panose="020B0604020202020204" pitchFamily="34" charset="0"/>
              </a:rPr>
              <a:t> </a:t>
            </a:r>
          </a:p>
        </p:txBody>
      </p:sp>
      <p:pic>
        <p:nvPicPr>
          <p:cNvPr id="12" name="Imagen 12"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01" y="5373216"/>
            <a:ext cx="3683000" cy="711200"/>
          </a:xfrm>
          <a:prstGeom prst="rect">
            <a:avLst/>
          </a:prstGeom>
        </p:spPr>
      </p:pic>
      <p:sp>
        <p:nvSpPr>
          <p:cNvPr id="17" name="4 CuadroTexto"/>
          <p:cNvSpPr txBox="1">
            <a:spLocks noChangeArrowheads="1"/>
          </p:cNvSpPr>
          <p:nvPr/>
        </p:nvSpPr>
        <p:spPr bwMode="auto">
          <a:xfrm>
            <a:off x="2881425" y="6369969"/>
            <a:ext cx="8243303" cy="307777"/>
          </a:xfrm>
          <a:prstGeom prst="rect">
            <a:avLst/>
          </a:prstGeom>
          <a:noFill/>
          <a:ln w="9525">
            <a:noFill/>
            <a:miter lim="800000"/>
            <a:headEnd/>
            <a:tailEnd/>
          </a:ln>
        </p:spPr>
        <p:txBody>
          <a:bodyPr wrap="square">
            <a:spAutoFit/>
          </a:bodyPr>
          <a:lstStyle/>
          <a:p>
            <a:pPr algn="ctr"/>
            <a:r>
              <a:rPr lang="es-ES" sz="1400" b="1" dirty="0">
                <a:latin typeface="Helvetica" panose="020B0604020202020204" pitchFamily="34" charset="0"/>
                <a:cs typeface="Helvetica" panose="020B0604020202020204" pitchFamily="34" charset="0"/>
              </a:rPr>
              <a:t>www.salonleon.es</a:t>
            </a:r>
            <a:endParaRPr lang="es-ES" b="1" dirty="0">
              <a:latin typeface="Helvetica" panose="020B0604020202020204" pitchFamily="34" charset="0"/>
              <a:cs typeface="Helvetica" panose="020B0604020202020204" pitchFamily="34" charset="0"/>
            </a:endParaRPr>
          </a:p>
        </p:txBody>
      </p:sp>
      <p:sp>
        <p:nvSpPr>
          <p:cNvPr id="18" name="4 CuadroTexto"/>
          <p:cNvSpPr txBox="1">
            <a:spLocks noChangeArrowheads="1"/>
          </p:cNvSpPr>
          <p:nvPr/>
        </p:nvSpPr>
        <p:spPr bwMode="auto">
          <a:xfrm>
            <a:off x="-1823151" y="6382681"/>
            <a:ext cx="8243303" cy="307777"/>
          </a:xfrm>
          <a:prstGeom prst="rect">
            <a:avLst/>
          </a:prstGeom>
          <a:noFill/>
          <a:ln w="9525">
            <a:noFill/>
            <a:miter lim="800000"/>
            <a:headEnd/>
            <a:tailEnd/>
          </a:ln>
        </p:spPr>
        <p:txBody>
          <a:bodyPr wrap="square">
            <a:spAutoFit/>
          </a:bodyPr>
          <a:lstStyle/>
          <a:p>
            <a:pPr algn="ctr"/>
            <a:r>
              <a:rPr lang="es-ES" sz="1400" b="1" dirty="0">
                <a:latin typeface="Helvetica" panose="020B0604020202020204" pitchFamily="34" charset="0"/>
                <a:cs typeface="Helvetica" panose="020B0604020202020204" pitchFamily="34" charset="0"/>
              </a:rPr>
              <a:t>www.leonoticias.com</a:t>
            </a:r>
            <a:endParaRPr lang="es-ES" b="1" dirty="0">
              <a:latin typeface="Helvetica" panose="020B0604020202020204" pitchFamily="34" charset="0"/>
              <a:cs typeface="Helvetica" panose="020B0604020202020204" pitchFamily="34" charset="0"/>
            </a:endParaRPr>
          </a:p>
        </p:txBody>
      </p:sp>
      <p:sp>
        <p:nvSpPr>
          <p:cNvPr id="14" name="13 CuadroTexto"/>
          <p:cNvSpPr txBox="1"/>
          <p:nvPr/>
        </p:nvSpPr>
        <p:spPr>
          <a:xfrm>
            <a:off x="4905663" y="5282624"/>
            <a:ext cx="3947041" cy="738664"/>
          </a:xfrm>
          <a:prstGeom prst="rect">
            <a:avLst/>
          </a:prstGeom>
          <a:noFill/>
        </p:spPr>
        <p:txBody>
          <a:bodyPr wrap="square" rtlCol="0">
            <a:spAutoFit/>
          </a:bodyPr>
          <a:lstStyle/>
          <a:p>
            <a:pPr algn="ctr"/>
            <a:r>
              <a:rPr lang="es-ES" sz="2400" b="1" dirty="0">
                <a:latin typeface="Verdana" panose="020B0604030504040204" pitchFamily="34" charset="0"/>
                <a:ea typeface="Verdana" panose="020B0604030504040204" pitchFamily="34" charset="0"/>
                <a:cs typeface="Verdana" panose="020B0604030504040204" pitchFamily="34" charset="0"/>
              </a:rPr>
              <a:t>V</a:t>
            </a:r>
            <a:r>
              <a:rPr lang="es-ES" sz="2400" dirty="0">
                <a:latin typeface="Verdana" panose="020B0604030504040204" pitchFamily="34" charset="0"/>
                <a:ea typeface="Verdana" panose="020B0604030504040204" pitchFamily="34" charset="0"/>
                <a:cs typeface="Verdana" panose="020B0604030504040204" pitchFamily="34" charset="0"/>
              </a:rPr>
              <a:t>ivienda</a:t>
            </a:r>
            <a:r>
              <a:rPr lang="es-ES" sz="2400" b="1" dirty="0">
                <a:latin typeface="Verdana" panose="020B0604030504040204" pitchFamily="34" charset="0"/>
                <a:ea typeface="Verdana" panose="020B0604030504040204" pitchFamily="34" charset="0"/>
                <a:cs typeface="Verdana" panose="020B0604030504040204" pitchFamily="34" charset="0"/>
              </a:rPr>
              <a:t> F</a:t>
            </a:r>
            <a:r>
              <a:rPr lang="es-ES" sz="2400" dirty="0">
                <a:latin typeface="Verdana" panose="020B0604030504040204" pitchFamily="34" charset="0"/>
                <a:ea typeface="Verdana" panose="020B0604030504040204" pitchFamily="34" charset="0"/>
                <a:cs typeface="Verdana" panose="020B0604030504040204" pitchFamily="34" charset="0"/>
              </a:rPr>
              <a:t>usión</a:t>
            </a:r>
          </a:p>
          <a:p>
            <a:pPr algn="ctr"/>
            <a:r>
              <a:rPr lang="es-ES" b="1" dirty="0">
                <a:latin typeface="Verdana" panose="020B0604030504040204" pitchFamily="34" charset="0"/>
                <a:ea typeface="Verdana" panose="020B0604030504040204" pitchFamily="34" charset="0"/>
                <a:cs typeface="Verdana" panose="020B0604030504040204" pitchFamily="34" charset="0"/>
              </a:rPr>
              <a:t>V</a:t>
            </a:r>
            <a:r>
              <a:rPr lang="es-ES" dirty="0">
                <a:latin typeface="Verdana" panose="020B0604030504040204" pitchFamily="34" charset="0"/>
                <a:ea typeface="Verdana" panose="020B0604030504040204" pitchFamily="34" charset="0"/>
                <a:cs typeface="Verdana" panose="020B0604030504040204" pitchFamily="34" charset="0"/>
              </a:rPr>
              <a:t>en</a:t>
            </a:r>
            <a:r>
              <a:rPr lang="es-ES" b="1" dirty="0">
                <a:latin typeface="Verdana" panose="020B0604030504040204" pitchFamily="34" charset="0"/>
                <a:ea typeface="Verdana" panose="020B0604030504040204" pitchFamily="34" charset="0"/>
                <a:cs typeface="Verdana" panose="020B0604030504040204" pitchFamily="34" charset="0"/>
              </a:rPr>
              <a:t> a c</a:t>
            </a:r>
            <a:r>
              <a:rPr lang="es-ES" dirty="0">
                <a:latin typeface="Verdana" panose="020B0604030504040204" pitchFamily="34" charset="0"/>
                <a:ea typeface="Verdana" panose="020B0604030504040204" pitchFamily="34" charset="0"/>
                <a:cs typeface="Verdana" panose="020B0604030504040204" pitchFamily="34" charset="0"/>
              </a:rPr>
              <a:t>onocerlo</a:t>
            </a:r>
          </a:p>
        </p:txBody>
      </p:sp>
      <p:sp>
        <p:nvSpPr>
          <p:cNvPr id="15" name="4 CuadroTexto"/>
          <p:cNvSpPr txBox="1">
            <a:spLocks noChangeArrowheads="1"/>
          </p:cNvSpPr>
          <p:nvPr/>
        </p:nvSpPr>
        <p:spPr bwMode="auto">
          <a:xfrm>
            <a:off x="761801" y="2327647"/>
            <a:ext cx="8243303" cy="461665"/>
          </a:xfrm>
          <a:prstGeom prst="rect">
            <a:avLst/>
          </a:prstGeom>
          <a:noFill/>
          <a:ln w="9525">
            <a:noFill/>
            <a:miter lim="800000"/>
            <a:headEnd/>
            <a:tailEnd/>
          </a:ln>
        </p:spPr>
        <p:txBody>
          <a:bodyPr wrap="square">
            <a:spAutoFit/>
          </a:bodyPr>
          <a:lstStyle/>
          <a:p>
            <a:pPr algn="r"/>
            <a:r>
              <a:rPr lang="es-ES" sz="2400" b="1" dirty="0">
                <a:solidFill>
                  <a:schemeClr val="bg1">
                    <a:lumMod val="50000"/>
                  </a:schemeClr>
                </a:solidFill>
                <a:latin typeface="Helvetica" panose="020B0604020202020204" pitchFamily="34" charset="0"/>
                <a:cs typeface="Helvetica" panose="020B0604020202020204" pitchFamily="34" charset="0"/>
              </a:rPr>
              <a:t>12,13 y 14 de mayo de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ILE copi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5749247"/>
            <a:ext cx="1188132" cy="1064129"/>
          </a:xfrm>
          <a:prstGeom prst="rect">
            <a:avLst/>
          </a:prstGeom>
        </p:spPr>
      </p:pic>
      <p:sp>
        <p:nvSpPr>
          <p:cNvPr id="15367" name="10 CuadroTexto"/>
          <p:cNvSpPr txBox="1">
            <a:spLocks noChangeArrowheads="1"/>
          </p:cNvSpPr>
          <p:nvPr/>
        </p:nvSpPr>
        <p:spPr bwMode="auto">
          <a:xfrm>
            <a:off x="1986491" y="6332146"/>
            <a:ext cx="260654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12,13 y 14 mayo de  2017</a:t>
            </a:r>
          </a:p>
        </p:txBody>
      </p:sp>
      <p:pic>
        <p:nvPicPr>
          <p:cNvPr id="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08" y="6313760"/>
            <a:ext cx="1841500" cy="355600"/>
          </a:xfrm>
          <a:prstGeom prst="rect">
            <a:avLst/>
          </a:prstGeom>
        </p:spPr>
      </p:pic>
      <p:sp>
        <p:nvSpPr>
          <p:cNvPr id="10" name="4 CuadroTexto"/>
          <p:cNvSpPr txBox="1">
            <a:spLocks noChangeArrowheads="1"/>
          </p:cNvSpPr>
          <p:nvPr/>
        </p:nvSpPr>
        <p:spPr bwMode="auto">
          <a:xfrm>
            <a:off x="457001" y="116632"/>
            <a:ext cx="8243303" cy="1077218"/>
          </a:xfrm>
          <a:prstGeom prst="rect">
            <a:avLst/>
          </a:prstGeom>
          <a:noFill/>
          <a:ln w="9525">
            <a:noFill/>
            <a:miter lim="800000"/>
            <a:headEnd/>
            <a:tailEnd/>
          </a:ln>
        </p:spPr>
        <p:txBody>
          <a:bodyPr wrap="square">
            <a:spAutoFit/>
          </a:bodyPr>
          <a:lstStyle/>
          <a:p>
            <a:pPr algn="r"/>
            <a:r>
              <a:rPr lang="es-ES" sz="32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2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8" y="116631"/>
            <a:ext cx="92819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0 CuadroTexto"/>
          <p:cNvSpPr txBox="1">
            <a:spLocks noChangeArrowheads="1"/>
          </p:cNvSpPr>
          <p:nvPr/>
        </p:nvSpPr>
        <p:spPr bwMode="auto">
          <a:xfrm>
            <a:off x="5220072" y="6339406"/>
            <a:ext cx="122270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El PALACIN</a:t>
            </a:r>
          </a:p>
        </p:txBody>
      </p:sp>
      <p:sp>
        <p:nvSpPr>
          <p:cNvPr id="18" name="7 CuadroTexto"/>
          <p:cNvSpPr txBox="1">
            <a:spLocks noChangeArrowheads="1"/>
          </p:cNvSpPr>
          <p:nvPr/>
        </p:nvSpPr>
        <p:spPr bwMode="auto">
          <a:xfrm>
            <a:off x="384803" y="1193850"/>
            <a:ext cx="7056783" cy="338554"/>
          </a:xfrm>
          <a:prstGeom prst="rect">
            <a:avLst/>
          </a:prstGeom>
          <a:noFill/>
          <a:ln w="9525">
            <a:noFill/>
            <a:miter lim="800000"/>
            <a:headEnd/>
            <a:tailEnd/>
          </a:ln>
        </p:spPr>
        <p:txBody>
          <a:bodyPr wrap="square">
            <a:spAutoFit/>
          </a:bodyPr>
          <a:lstStyle/>
          <a:p>
            <a:pPr algn="just"/>
            <a:r>
              <a:rPr lang="es-ES" sz="1600" b="1" dirty="0">
                <a:latin typeface="Calibri" pitchFamily="34" charset="0"/>
              </a:rPr>
              <a:t>www.salonleon.es</a:t>
            </a:r>
          </a:p>
        </p:txBody>
      </p:sp>
      <p:sp>
        <p:nvSpPr>
          <p:cNvPr id="17" name="16 Redondear rectángulo de esquina diagonal"/>
          <p:cNvSpPr/>
          <p:nvPr/>
        </p:nvSpPr>
        <p:spPr>
          <a:xfrm>
            <a:off x="1043608" y="2371248"/>
            <a:ext cx="6416362" cy="3050217"/>
          </a:xfrm>
          <a:prstGeom prst="round2Diag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5 Rectángulo"/>
          <p:cNvSpPr>
            <a:spLocks noChangeArrowheads="1"/>
          </p:cNvSpPr>
          <p:nvPr/>
        </p:nvSpPr>
        <p:spPr bwMode="auto">
          <a:xfrm>
            <a:off x="1513593" y="1862396"/>
            <a:ext cx="2016447" cy="369332"/>
          </a:xfrm>
          <a:prstGeom prst="rect">
            <a:avLst/>
          </a:prstGeom>
          <a:noFill/>
          <a:ln w="9525">
            <a:noFill/>
            <a:miter lim="800000"/>
            <a:headEnd/>
            <a:tailEnd/>
          </a:ln>
        </p:spPr>
        <p:txBody>
          <a:bodyPr wrap="square">
            <a:spAutoFit/>
          </a:bodyPr>
          <a:lstStyle/>
          <a:p>
            <a:r>
              <a:rPr lang="es-ES" b="1" dirty="0">
                <a:latin typeface="Calibri" pitchFamily="34" charset="0"/>
              </a:rPr>
              <a:t>Forma de pago</a:t>
            </a:r>
          </a:p>
        </p:txBody>
      </p:sp>
      <p:sp>
        <p:nvSpPr>
          <p:cNvPr id="20" name="19 Rectángulo"/>
          <p:cNvSpPr/>
          <p:nvPr/>
        </p:nvSpPr>
        <p:spPr>
          <a:xfrm>
            <a:off x="1619672" y="2515264"/>
            <a:ext cx="4990125" cy="2806922"/>
          </a:xfrm>
          <a:prstGeom prst="rect">
            <a:avLst/>
          </a:prstGeom>
        </p:spPr>
        <p:txBody>
          <a:bodyPr wrap="square">
            <a:spAutoFit/>
          </a:bodyPr>
          <a:lstStyle/>
          <a:p>
            <a:pPr lvl="0">
              <a:spcBef>
                <a:spcPct val="20000"/>
              </a:spcBef>
            </a:pPr>
            <a:r>
              <a:rPr lang="es-ES" b="1" dirty="0">
                <a:latin typeface="Calibri" pitchFamily="34" charset="0"/>
              </a:rPr>
              <a:t>REVERVA: </a:t>
            </a:r>
            <a:endParaRPr lang="es-ES" dirty="0">
              <a:latin typeface="Calibri" pitchFamily="34" charset="0"/>
            </a:endParaRPr>
          </a:p>
          <a:p>
            <a:pPr lvl="0">
              <a:spcBef>
                <a:spcPct val="20000"/>
              </a:spcBef>
            </a:pPr>
            <a:r>
              <a:rPr lang="es-ES" sz="1600" dirty="0">
                <a:latin typeface="Calibri" pitchFamily="34" charset="0"/>
              </a:rPr>
              <a:t>30 % del total a la firma de contrato</a:t>
            </a:r>
          </a:p>
          <a:p>
            <a:pPr lvl="0">
              <a:spcBef>
                <a:spcPct val="20000"/>
              </a:spcBef>
            </a:pPr>
            <a:endParaRPr lang="es-ES" b="1" dirty="0">
              <a:latin typeface="Calibri" pitchFamily="34" charset="0"/>
            </a:endParaRPr>
          </a:p>
          <a:p>
            <a:pPr lvl="0">
              <a:spcBef>
                <a:spcPct val="20000"/>
              </a:spcBef>
            </a:pPr>
            <a:r>
              <a:rPr lang="es-ES" b="1" dirty="0">
                <a:latin typeface="Calibri" pitchFamily="34" charset="0"/>
              </a:rPr>
              <a:t>CONFIRMACIÓN:</a:t>
            </a:r>
            <a:r>
              <a:rPr lang="es-ES" dirty="0">
                <a:latin typeface="Calibri" pitchFamily="34" charset="0"/>
              </a:rPr>
              <a:t> </a:t>
            </a:r>
          </a:p>
          <a:p>
            <a:pPr lvl="0">
              <a:spcBef>
                <a:spcPct val="20000"/>
              </a:spcBef>
            </a:pPr>
            <a:r>
              <a:rPr lang="es-ES" sz="1600" dirty="0">
                <a:latin typeface="Calibri" pitchFamily="34" charset="0"/>
              </a:rPr>
              <a:t>70 % del total, 30 días a partir de la firma del contrato</a:t>
            </a:r>
          </a:p>
          <a:p>
            <a:pPr lvl="0">
              <a:spcBef>
                <a:spcPct val="20000"/>
              </a:spcBef>
            </a:pPr>
            <a:endParaRPr lang="es-ES" sz="1600" dirty="0">
              <a:latin typeface="Calibri" pitchFamily="34" charset="0"/>
            </a:endParaRPr>
          </a:p>
          <a:p>
            <a:pPr lvl="0">
              <a:spcBef>
                <a:spcPct val="20000"/>
              </a:spcBef>
            </a:pPr>
            <a:r>
              <a:rPr lang="es-ES" sz="1600" b="1" dirty="0">
                <a:latin typeface="Calibri" pitchFamily="34" charset="0"/>
              </a:rPr>
              <a:t>FORMA DE PAGO: </a:t>
            </a:r>
          </a:p>
          <a:p>
            <a:pPr lvl="0">
              <a:spcBef>
                <a:spcPct val="20000"/>
              </a:spcBef>
            </a:pPr>
            <a:r>
              <a:rPr lang="es-ES" sz="1600" dirty="0">
                <a:latin typeface="Calibri" pitchFamily="34" charset="0"/>
              </a:rPr>
              <a:t>Transferencia bancaria </a:t>
            </a:r>
          </a:p>
          <a:p>
            <a:pPr lvl="0">
              <a:spcBef>
                <a:spcPct val="20000"/>
              </a:spcBef>
            </a:pPr>
            <a:r>
              <a:rPr lang="es-ES" sz="1600" dirty="0">
                <a:latin typeface="Calibri" pitchFamily="34" charset="0"/>
              </a:rPr>
              <a:t>ES67 0128 9426 43 0100003264</a:t>
            </a:r>
          </a:p>
        </p:txBody>
      </p:sp>
      <p:pic>
        <p:nvPicPr>
          <p:cNvPr id="21" name="2 Imagen" descr="llaves.jpg"/>
          <p:cNvPicPr>
            <a:picLocks noChangeAspect="1"/>
          </p:cNvPicPr>
          <p:nvPr/>
        </p:nvPicPr>
        <p:blipFill>
          <a:blip r:embed="rId6"/>
          <a:srcRect/>
          <a:stretch>
            <a:fillRect/>
          </a:stretch>
        </p:blipFill>
        <p:spPr bwMode="auto">
          <a:xfrm>
            <a:off x="7900721" y="5523884"/>
            <a:ext cx="1004887" cy="762000"/>
          </a:xfrm>
          <a:prstGeom prst="rect">
            <a:avLst/>
          </a:prstGeom>
          <a:noFill/>
          <a:ln w="9525">
            <a:noFill/>
            <a:miter lim="800000"/>
            <a:headEnd/>
            <a:tailEnd/>
          </a:ln>
        </p:spPr>
      </p:pic>
      <p:sp>
        <p:nvSpPr>
          <p:cNvPr id="14" name="13 CuadroTexto"/>
          <p:cNvSpPr txBox="1"/>
          <p:nvPr/>
        </p:nvSpPr>
        <p:spPr>
          <a:xfrm>
            <a:off x="2555712" y="5515180"/>
            <a:ext cx="3947041" cy="738664"/>
          </a:xfrm>
          <a:prstGeom prst="rect">
            <a:avLst/>
          </a:prstGeom>
          <a:noFill/>
        </p:spPr>
        <p:txBody>
          <a:bodyPr wrap="square" rtlCol="0">
            <a:spAutoFit/>
          </a:bodyPr>
          <a:lstStyle/>
          <a:p>
            <a:pPr algn="ctr"/>
            <a:r>
              <a:rPr lang="es-ES" sz="2400" b="1" dirty="0">
                <a:latin typeface="Verdana" panose="020B0604030504040204" pitchFamily="34" charset="0"/>
                <a:ea typeface="Verdana" panose="020B0604030504040204" pitchFamily="34" charset="0"/>
                <a:cs typeface="Verdana" panose="020B0604030504040204" pitchFamily="34" charset="0"/>
              </a:rPr>
              <a:t>V</a:t>
            </a:r>
            <a:r>
              <a:rPr lang="es-ES" sz="2400" dirty="0">
                <a:latin typeface="Verdana" panose="020B0604030504040204" pitchFamily="34" charset="0"/>
                <a:ea typeface="Verdana" panose="020B0604030504040204" pitchFamily="34" charset="0"/>
                <a:cs typeface="Verdana" panose="020B0604030504040204" pitchFamily="34" charset="0"/>
              </a:rPr>
              <a:t>ivienda</a:t>
            </a:r>
            <a:r>
              <a:rPr lang="es-ES" sz="2400" b="1" dirty="0">
                <a:latin typeface="Verdana" panose="020B0604030504040204" pitchFamily="34" charset="0"/>
                <a:ea typeface="Verdana" panose="020B0604030504040204" pitchFamily="34" charset="0"/>
                <a:cs typeface="Verdana" panose="020B0604030504040204" pitchFamily="34" charset="0"/>
              </a:rPr>
              <a:t> F</a:t>
            </a:r>
            <a:r>
              <a:rPr lang="es-ES" sz="2400" dirty="0">
                <a:latin typeface="Verdana" panose="020B0604030504040204" pitchFamily="34" charset="0"/>
                <a:ea typeface="Verdana" panose="020B0604030504040204" pitchFamily="34" charset="0"/>
                <a:cs typeface="Verdana" panose="020B0604030504040204" pitchFamily="34" charset="0"/>
              </a:rPr>
              <a:t>usión</a:t>
            </a:r>
          </a:p>
          <a:p>
            <a:pPr algn="ctr"/>
            <a:r>
              <a:rPr lang="es-ES" b="1" dirty="0">
                <a:latin typeface="Verdana" panose="020B0604030504040204" pitchFamily="34" charset="0"/>
                <a:ea typeface="Verdana" panose="020B0604030504040204" pitchFamily="34" charset="0"/>
                <a:cs typeface="Verdana" panose="020B0604030504040204" pitchFamily="34" charset="0"/>
              </a:rPr>
              <a:t>V</a:t>
            </a:r>
            <a:r>
              <a:rPr lang="es-ES" dirty="0">
                <a:latin typeface="Verdana" panose="020B0604030504040204" pitchFamily="34" charset="0"/>
                <a:ea typeface="Verdana" panose="020B0604030504040204" pitchFamily="34" charset="0"/>
                <a:cs typeface="Verdana" panose="020B0604030504040204" pitchFamily="34" charset="0"/>
              </a:rPr>
              <a:t>en</a:t>
            </a:r>
            <a:r>
              <a:rPr lang="es-ES" b="1" dirty="0">
                <a:latin typeface="Verdana" panose="020B0604030504040204" pitchFamily="34" charset="0"/>
                <a:ea typeface="Verdana" panose="020B0604030504040204" pitchFamily="34" charset="0"/>
                <a:cs typeface="Verdana" panose="020B0604030504040204" pitchFamily="34" charset="0"/>
              </a:rPr>
              <a:t> a c</a:t>
            </a:r>
            <a:r>
              <a:rPr lang="es-ES" dirty="0">
                <a:latin typeface="Verdana" panose="020B0604030504040204" pitchFamily="34" charset="0"/>
                <a:ea typeface="Verdana" panose="020B0604030504040204" pitchFamily="34" charset="0"/>
                <a:cs typeface="Verdana" panose="020B0604030504040204" pitchFamily="34" charset="0"/>
              </a:rPr>
              <a:t>onocerlo</a:t>
            </a:r>
          </a:p>
        </p:txBody>
      </p:sp>
    </p:spTree>
    <p:extLst>
      <p:ext uri="{BB962C8B-B14F-4D97-AF65-F5344CB8AC3E}">
        <p14:creationId xmlns:p14="http://schemas.microsoft.com/office/powerpoint/2010/main" val="1219005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50000"/>
            <a:alpha val="3000"/>
          </a:schemeClr>
        </a:solidFill>
        <a:effectLst/>
      </p:bgPr>
    </p:bg>
    <p:spTree>
      <p:nvGrpSpPr>
        <p:cNvPr id="1" name=""/>
        <p:cNvGrpSpPr/>
        <p:nvPr/>
      </p:nvGrpSpPr>
      <p:grpSpPr>
        <a:xfrm>
          <a:off x="0" y="0"/>
          <a:ext cx="0" cy="0"/>
          <a:chOff x="0" y="0"/>
          <a:chExt cx="0" cy="0"/>
        </a:xfrm>
      </p:grpSpPr>
      <p:sp>
        <p:nvSpPr>
          <p:cNvPr id="15362" name="4 CuadroTexto"/>
          <p:cNvSpPr txBox="1">
            <a:spLocks noChangeArrowheads="1"/>
          </p:cNvSpPr>
          <p:nvPr/>
        </p:nvSpPr>
        <p:spPr bwMode="auto">
          <a:xfrm>
            <a:off x="457001" y="116632"/>
            <a:ext cx="8243303" cy="1200329"/>
          </a:xfrm>
          <a:prstGeom prst="rect">
            <a:avLst/>
          </a:prstGeom>
          <a:noFill/>
          <a:ln w="9525">
            <a:noFill/>
            <a:miter lim="800000"/>
            <a:headEnd/>
            <a:tailEnd/>
          </a:ln>
        </p:spPr>
        <p:txBody>
          <a:bodyPr wrap="square">
            <a:spAutoFit/>
          </a:bodyPr>
          <a:lstStyle/>
          <a:p>
            <a:pPr algn="r"/>
            <a:r>
              <a:rPr lang="es-ES" sz="36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6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495" y="908720"/>
            <a:ext cx="322640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4 CuadroTexto"/>
          <p:cNvSpPr txBox="1">
            <a:spLocks noChangeArrowheads="1"/>
          </p:cNvSpPr>
          <p:nvPr/>
        </p:nvSpPr>
        <p:spPr bwMode="auto">
          <a:xfrm>
            <a:off x="609401" y="2463279"/>
            <a:ext cx="8243303" cy="461665"/>
          </a:xfrm>
          <a:prstGeom prst="rect">
            <a:avLst/>
          </a:prstGeom>
          <a:noFill/>
          <a:ln w="9525">
            <a:noFill/>
            <a:miter lim="800000"/>
            <a:headEnd/>
            <a:tailEnd/>
          </a:ln>
        </p:spPr>
        <p:txBody>
          <a:bodyPr wrap="square">
            <a:spAutoFit/>
          </a:bodyPr>
          <a:lstStyle/>
          <a:p>
            <a:pPr algn="r"/>
            <a:r>
              <a:rPr lang="es-ES" sz="2400" b="1" dirty="0">
                <a:solidFill>
                  <a:schemeClr val="bg1">
                    <a:lumMod val="50000"/>
                  </a:schemeClr>
                </a:solidFill>
                <a:latin typeface="Helvetica" panose="020B0604020202020204" pitchFamily="34" charset="0"/>
                <a:cs typeface="Helvetica" panose="020B0604020202020204" pitchFamily="34" charset="0"/>
              </a:rPr>
              <a:t>12,13 y 14 de mayo de 2017</a:t>
            </a:r>
          </a:p>
        </p:txBody>
      </p:sp>
      <p:sp>
        <p:nvSpPr>
          <p:cNvPr id="11" name="4 CuadroTexto"/>
          <p:cNvSpPr txBox="1">
            <a:spLocks noChangeArrowheads="1"/>
          </p:cNvSpPr>
          <p:nvPr/>
        </p:nvSpPr>
        <p:spPr bwMode="auto">
          <a:xfrm>
            <a:off x="2449377" y="3708901"/>
            <a:ext cx="8243303" cy="800219"/>
          </a:xfrm>
          <a:prstGeom prst="rect">
            <a:avLst/>
          </a:prstGeom>
          <a:noFill/>
          <a:ln w="9525">
            <a:noFill/>
            <a:miter lim="800000"/>
            <a:headEnd/>
            <a:tailEnd/>
          </a:ln>
        </p:spPr>
        <p:txBody>
          <a:bodyPr wrap="square">
            <a:spAutoFit/>
          </a:bodyPr>
          <a:lstStyle/>
          <a:p>
            <a:pPr algn="ctr"/>
            <a:r>
              <a:rPr lang="es-ES" sz="1400" b="1" dirty="0">
                <a:solidFill>
                  <a:schemeClr val="bg1">
                    <a:lumMod val="50000"/>
                  </a:schemeClr>
                </a:solidFill>
                <a:latin typeface="Helvetica" panose="020B0604020202020204" pitchFamily="34" charset="0"/>
                <a:cs typeface="Helvetica" panose="020B0604020202020204" pitchFamily="34" charset="0"/>
              </a:rPr>
              <a:t>Lugar: </a:t>
            </a:r>
            <a:r>
              <a:rPr lang="es-ES" sz="2800" b="1" dirty="0">
                <a:solidFill>
                  <a:schemeClr val="bg1">
                    <a:lumMod val="50000"/>
                  </a:schemeClr>
                </a:solidFill>
                <a:latin typeface="Helvetica" panose="020B0604020202020204" pitchFamily="34" charset="0"/>
                <a:cs typeface="Helvetica" panose="020B0604020202020204" pitchFamily="34" charset="0"/>
              </a:rPr>
              <a:t>PALACIN</a:t>
            </a:r>
            <a:r>
              <a:rPr lang="es-ES" sz="2400" b="1" dirty="0">
                <a:solidFill>
                  <a:schemeClr val="bg1">
                    <a:lumMod val="50000"/>
                  </a:schemeClr>
                </a:solidFill>
                <a:latin typeface="Helvetica" panose="020B0604020202020204" pitchFamily="34" charset="0"/>
                <a:cs typeface="Helvetica" panose="020B0604020202020204" pitchFamily="34" charset="0"/>
              </a:rPr>
              <a:t> </a:t>
            </a:r>
          </a:p>
          <a:p>
            <a:pPr algn="ctr"/>
            <a:r>
              <a:rPr lang="es-ES" dirty="0">
                <a:solidFill>
                  <a:schemeClr val="bg1">
                    <a:lumMod val="50000"/>
                  </a:schemeClr>
                </a:solidFill>
              </a:rPr>
              <a:t>Av. Dr. Fleming, 57, 24009 León</a:t>
            </a:r>
            <a:r>
              <a:rPr lang="es-ES" b="1" dirty="0">
                <a:solidFill>
                  <a:schemeClr val="bg1">
                    <a:lumMod val="50000"/>
                  </a:schemeClr>
                </a:solidFill>
                <a:latin typeface="Helvetica" panose="020B0604020202020204" pitchFamily="34" charset="0"/>
                <a:cs typeface="Helvetica" panose="020B0604020202020204" pitchFamily="34" charset="0"/>
              </a:rPr>
              <a:t> </a:t>
            </a:r>
          </a:p>
        </p:txBody>
      </p:sp>
      <p:pic>
        <p:nvPicPr>
          <p:cNvPr id="12" name="Imagen 12"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001" y="5301208"/>
            <a:ext cx="3683000" cy="711200"/>
          </a:xfrm>
          <a:prstGeom prst="rect">
            <a:avLst/>
          </a:prstGeom>
        </p:spPr>
      </p:pic>
      <p:sp>
        <p:nvSpPr>
          <p:cNvPr id="17" name="4 CuadroTexto"/>
          <p:cNvSpPr txBox="1">
            <a:spLocks noChangeArrowheads="1"/>
          </p:cNvSpPr>
          <p:nvPr/>
        </p:nvSpPr>
        <p:spPr bwMode="auto">
          <a:xfrm>
            <a:off x="2881425" y="6369969"/>
            <a:ext cx="8243303" cy="307777"/>
          </a:xfrm>
          <a:prstGeom prst="rect">
            <a:avLst/>
          </a:prstGeom>
          <a:noFill/>
          <a:ln w="9525">
            <a:noFill/>
            <a:miter lim="800000"/>
            <a:headEnd/>
            <a:tailEnd/>
          </a:ln>
        </p:spPr>
        <p:txBody>
          <a:bodyPr wrap="square">
            <a:spAutoFit/>
          </a:bodyPr>
          <a:lstStyle/>
          <a:p>
            <a:pPr algn="ctr"/>
            <a:r>
              <a:rPr lang="es-ES" sz="1400" b="1" dirty="0">
                <a:latin typeface="Helvetica" panose="020B0604020202020204" pitchFamily="34" charset="0"/>
                <a:cs typeface="Helvetica" panose="020B0604020202020204" pitchFamily="34" charset="0"/>
              </a:rPr>
              <a:t>www.salonleon.es</a:t>
            </a:r>
            <a:endParaRPr lang="es-ES" b="1" dirty="0">
              <a:latin typeface="Helvetica" panose="020B0604020202020204" pitchFamily="34" charset="0"/>
              <a:cs typeface="Helvetica" panose="020B0604020202020204" pitchFamily="34" charset="0"/>
            </a:endParaRPr>
          </a:p>
        </p:txBody>
      </p:sp>
      <p:sp>
        <p:nvSpPr>
          <p:cNvPr id="18" name="4 CuadroTexto"/>
          <p:cNvSpPr txBox="1">
            <a:spLocks noChangeArrowheads="1"/>
          </p:cNvSpPr>
          <p:nvPr/>
        </p:nvSpPr>
        <p:spPr bwMode="auto">
          <a:xfrm>
            <a:off x="-1823151" y="6382681"/>
            <a:ext cx="8243303" cy="307777"/>
          </a:xfrm>
          <a:prstGeom prst="rect">
            <a:avLst/>
          </a:prstGeom>
          <a:noFill/>
          <a:ln w="9525">
            <a:noFill/>
            <a:miter lim="800000"/>
            <a:headEnd/>
            <a:tailEnd/>
          </a:ln>
        </p:spPr>
        <p:txBody>
          <a:bodyPr wrap="square">
            <a:spAutoFit/>
          </a:bodyPr>
          <a:lstStyle/>
          <a:p>
            <a:pPr algn="ctr"/>
            <a:r>
              <a:rPr lang="es-ES" sz="1400" b="1" dirty="0">
                <a:latin typeface="Helvetica" panose="020B0604020202020204" pitchFamily="34" charset="0"/>
                <a:cs typeface="Helvetica" panose="020B0604020202020204" pitchFamily="34" charset="0"/>
              </a:rPr>
              <a:t>www.leonoticias.com</a:t>
            </a:r>
            <a:endParaRPr lang="es-ES" b="1" dirty="0">
              <a:latin typeface="Helvetica" panose="020B0604020202020204" pitchFamily="34" charset="0"/>
              <a:cs typeface="Helvetica" panose="020B0604020202020204" pitchFamily="34" charset="0"/>
            </a:endParaRPr>
          </a:p>
        </p:txBody>
      </p:sp>
      <p:sp>
        <p:nvSpPr>
          <p:cNvPr id="2" name="1 CuadroTexto"/>
          <p:cNvSpPr txBox="1"/>
          <p:nvPr/>
        </p:nvSpPr>
        <p:spPr>
          <a:xfrm>
            <a:off x="4905663" y="5282624"/>
            <a:ext cx="3947041" cy="738664"/>
          </a:xfrm>
          <a:prstGeom prst="rect">
            <a:avLst/>
          </a:prstGeom>
          <a:noFill/>
        </p:spPr>
        <p:txBody>
          <a:bodyPr wrap="square" rtlCol="0">
            <a:spAutoFit/>
          </a:bodyPr>
          <a:lstStyle/>
          <a:p>
            <a:pPr algn="ctr"/>
            <a:r>
              <a:rPr lang="es-ES" sz="2400" b="1" dirty="0">
                <a:latin typeface="Verdana" panose="020B0604030504040204" pitchFamily="34" charset="0"/>
                <a:ea typeface="Verdana" panose="020B0604030504040204" pitchFamily="34" charset="0"/>
                <a:cs typeface="Verdana" panose="020B0604030504040204" pitchFamily="34" charset="0"/>
              </a:rPr>
              <a:t>V</a:t>
            </a:r>
            <a:r>
              <a:rPr lang="es-ES" sz="2400" dirty="0">
                <a:latin typeface="Verdana" panose="020B0604030504040204" pitchFamily="34" charset="0"/>
                <a:ea typeface="Verdana" panose="020B0604030504040204" pitchFamily="34" charset="0"/>
                <a:cs typeface="Verdana" panose="020B0604030504040204" pitchFamily="34" charset="0"/>
              </a:rPr>
              <a:t>ivienda</a:t>
            </a:r>
            <a:r>
              <a:rPr lang="es-ES" sz="2400" b="1" dirty="0">
                <a:latin typeface="Verdana" panose="020B0604030504040204" pitchFamily="34" charset="0"/>
                <a:ea typeface="Verdana" panose="020B0604030504040204" pitchFamily="34" charset="0"/>
                <a:cs typeface="Verdana" panose="020B0604030504040204" pitchFamily="34" charset="0"/>
              </a:rPr>
              <a:t> F</a:t>
            </a:r>
            <a:r>
              <a:rPr lang="es-ES" sz="2400" dirty="0">
                <a:latin typeface="Verdana" panose="020B0604030504040204" pitchFamily="34" charset="0"/>
                <a:ea typeface="Verdana" panose="020B0604030504040204" pitchFamily="34" charset="0"/>
                <a:cs typeface="Verdana" panose="020B0604030504040204" pitchFamily="34" charset="0"/>
              </a:rPr>
              <a:t>usión</a:t>
            </a:r>
          </a:p>
          <a:p>
            <a:pPr algn="ctr"/>
            <a:r>
              <a:rPr lang="es-ES" b="1" dirty="0">
                <a:latin typeface="Verdana" panose="020B0604030504040204" pitchFamily="34" charset="0"/>
                <a:ea typeface="Verdana" panose="020B0604030504040204" pitchFamily="34" charset="0"/>
                <a:cs typeface="Verdana" panose="020B0604030504040204" pitchFamily="34" charset="0"/>
              </a:rPr>
              <a:t>V</a:t>
            </a:r>
            <a:r>
              <a:rPr lang="es-ES" dirty="0">
                <a:latin typeface="Verdana" panose="020B0604030504040204" pitchFamily="34" charset="0"/>
                <a:ea typeface="Verdana" panose="020B0604030504040204" pitchFamily="34" charset="0"/>
                <a:cs typeface="Verdana" panose="020B0604030504040204" pitchFamily="34" charset="0"/>
              </a:rPr>
              <a:t>en</a:t>
            </a:r>
            <a:r>
              <a:rPr lang="es-ES" b="1" dirty="0">
                <a:latin typeface="Verdana" panose="020B0604030504040204" pitchFamily="34" charset="0"/>
                <a:ea typeface="Verdana" panose="020B0604030504040204" pitchFamily="34" charset="0"/>
                <a:cs typeface="Verdana" panose="020B0604030504040204" pitchFamily="34" charset="0"/>
              </a:rPr>
              <a:t> a c</a:t>
            </a:r>
            <a:r>
              <a:rPr lang="es-ES" dirty="0">
                <a:latin typeface="Verdana" panose="020B0604030504040204" pitchFamily="34" charset="0"/>
                <a:ea typeface="Verdana" panose="020B0604030504040204" pitchFamily="34" charset="0"/>
                <a:cs typeface="Verdana" panose="020B0604030504040204" pitchFamily="34" charset="0"/>
              </a:rPr>
              <a:t>onocerlo</a:t>
            </a:r>
          </a:p>
        </p:txBody>
      </p:sp>
      <p:sp>
        <p:nvSpPr>
          <p:cNvPr id="14" name="4 CuadroTexto"/>
          <p:cNvSpPr txBox="1">
            <a:spLocks noChangeArrowheads="1"/>
          </p:cNvSpPr>
          <p:nvPr/>
        </p:nvSpPr>
        <p:spPr bwMode="auto">
          <a:xfrm>
            <a:off x="-6301208" y="5054950"/>
            <a:ext cx="8243303" cy="246221"/>
          </a:xfrm>
          <a:prstGeom prst="rect">
            <a:avLst/>
          </a:prstGeom>
          <a:noFill/>
          <a:ln w="9525">
            <a:noFill/>
            <a:miter lim="800000"/>
            <a:headEnd/>
            <a:tailEnd/>
          </a:ln>
        </p:spPr>
        <p:txBody>
          <a:bodyPr wrap="square">
            <a:spAutoFit/>
          </a:bodyPr>
          <a:lstStyle/>
          <a:p>
            <a:pPr algn="r"/>
            <a:r>
              <a:rPr lang="es-ES" sz="1000" b="1" dirty="0">
                <a:solidFill>
                  <a:schemeClr val="bg1">
                    <a:lumMod val="50000"/>
                  </a:schemeClr>
                </a:solidFill>
                <a:latin typeface="Helvetica" panose="020B0604020202020204" pitchFamily="34" charset="0"/>
                <a:cs typeface="Helvetica" panose="020B0604020202020204" pitchFamily="34" charset="0"/>
              </a:rPr>
              <a:t>Organiza</a:t>
            </a:r>
          </a:p>
        </p:txBody>
      </p:sp>
    </p:spTree>
    <p:extLst>
      <p:ext uri="{BB962C8B-B14F-4D97-AF65-F5344CB8AC3E}">
        <p14:creationId xmlns:p14="http://schemas.microsoft.com/office/powerpoint/2010/main" val="208778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ILE copi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5749247"/>
            <a:ext cx="1188132" cy="1064129"/>
          </a:xfrm>
          <a:prstGeom prst="rect">
            <a:avLst/>
          </a:prstGeom>
        </p:spPr>
      </p:pic>
      <p:sp>
        <p:nvSpPr>
          <p:cNvPr id="15367" name="10 CuadroTexto"/>
          <p:cNvSpPr txBox="1">
            <a:spLocks noChangeArrowheads="1"/>
          </p:cNvSpPr>
          <p:nvPr/>
        </p:nvSpPr>
        <p:spPr bwMode="auto">
          <a:xfrm>
            <a:off x="1986488" y="6332146"/>
            <a:ext cx="260654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12,13 y 14 mayo de  2017</a:t>
            </a:r>
          </a:p>
        </p:txBody>
      </p:sp>
      <p:pic>
        <p:nvPicPr>
          <p:cNvPr id="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08" y="6313760"/>
            <a:ext cx="1841500" cy="355600"/>
          </a:xfrm>
          <a:prstGeom prst="rect">
            <a:avLst/>
          </a:prstGeom>
        </p:spPr>
      </p:pic>
      <p:sp>
        <p:nvSpPr>
          <p:cNvPr id="10" name="4 CuadroTexto"/>
          <p:cNvSpPr txBox="1">
            <a:spLocks noChangeArrowheads="1"/>
          </p:cNvSpPr>
          <p:nvPr/>
        </p:nvSpPr>
        <p:spPr bwMode="auto">
          <a:xfrm>
            <a:off x="457001" y="116632"/>
            <a:ext cx="8243303" cy="1077218"/>
          </a:xfrm>
          <a:prstGeom prst="rect">
            <a:avLst/>
          </a:prstGeom>
          <a:noFill/>
          <a:ln w="9525">
            <a:noFill/>
            <a:miter lim="800000"/>
            <a:headEnd/>
            <a:tailEnd/>
          </a:ln>
        </p:spPr>
        <p:txBody>
          <a:bodyPr wrap="square">
            <a:spAutoFit/>
          </a:bodyPr>
          <a:lstStyle/>
          <a:p>
            <a:pPr algn="r"/>
            <a:r>
              <a:rPr lang="es-ES" sz="32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2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8" y="116631"/>
            <a:ext cx="92819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dondear rectángulo de esquina diagonal"/>
          <p:cNvSpPr/>
          <p:nvPr/>
        </p:nvSpPr>
        <p:spPr>
          <a:xfrm>
            <a:off x="779725" y="2582790"/>
            <a:ext cx="7503583" cy="971897"/>
          </a:xfrm>
          <a:prstGeom prst="round2Diag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7 CuadroTexto"/>
          <p:cNvSpPr txBox="1">
            <a:spLocks noChangeArrowheads="1"/>
          </p:cNvSpPr>
          <p:nvPr/>
        </p:nvSpPr>
        <p:spPr bwMode="auto">
          <a:xfrm>
            <a:off x="1115616" y="2726806"/>
            <a:ext cx="7056783" cy="584775"/>
          </a:xfrm>
          <a:prstGeom prst="rect">
            <a:avLst/>
          </a:prstGeom>
          <a:noFill/>
          <a:ln w="9525">
            <a:noFill/>
            <a:miter lim="800000"/>
            <a:headEnd/>
            <a:tailEnd/>
          </a:ln>
        </p:spPr>
        <p:txBody>
          <a:bodyPr wrap="square">
            <a:spAutoFit/>
          </a:bodyPr>
          <a:lstStyle/>
          <a:p>
            <a:pPr algn="just"/>
            <a:r>
              <a:rPr lang="es-ES" sz="1600" b="1" dirty="0">
                <a:latin typeface="Calibri" pitchFamily="34" charset="0"/>
              </a:rPr>
              <a:t>Su objetivo es promover la comercialización de obra nueva y de viviendas</a:t>
            </a:r>
          </a:p>
          <a:p>
            <a:pPr algn="just"/>
            <a:r>
              <a:rPr lang="es-ES" sz="1600" b="1" dirty="0">
                <a:latin typeface="Calibri" pitchFamily="34" charset="0"/>
              </a:rPr>
              <a:t>de segunda mano, así como las reformas y decoración integral del hogar.</a:t>
            </a:r>
          </a:p>
        </p:txBody>
      </p:sp>
      <p:sp>
        <p:nvSpPr>
          <p:cNvPr id="14" name="4 CuadroTexto"/>
          <p:cNvSpPr txBox="1">
            <a:spLocks noChangeArrowheads="1"/>
          </p:cNvSpPr>
          <p:nvPr/>
        </p:nvSpPr>
        <p:spPr bwMode="auto">
          <a:xfrm>
            <a:off x="721185" y="1794302"/>
            <a:ext cx="8243303" cy="584775"/>
          </a:xfrm>
          <a:prstGeom prst="rect">
            <a:avLst/>
          </a:prstGeom>
          <a:noFill/>
          <a:ln w="9525">
            <a:noFill/>
            <a:miter lim="800000"/>
            <a:headEnd/>
            <a:tailEnd/>
          </a:ln>
        </p:spPr>
        <p:txBody>
          <a:bodyPr wrap="square">
            <a:spAutoFit/>
          </a:bodyPr>
          <a:lstStyle/>
          <a:p>
            <a:r>
              <a:rPr lang="es-ES" sz="1600" dirty="0">
                <a:solidFill>
                  <a:schemeClr val="bg1">
                    <a:lumMod val="50000"/>
                  </a:schemeClr>
                </a:solidFill>
                <a:latin typeface="+mn-lt"/>
                <a:cs typeface="Helvetica" panose="020B0604020202020204" pitchFamily="34" charset="0"/>
              </a:rPr>
              <a:t>FILE 17 se celebrará los días 12,13 y 14 de mayo en el </a:t>
            </a:r>
            <a:r>
              <a:rPr lang="es-ES" sz="1600" dirty="0" err="1">
                <a:solidFill>
                  <a:schemeClr val="bg1">
                    <a:lumMod val="50000"/>
                  </a:schemeClr>
                </a:solidFill>
                <a:latin typeface="+mn-lt"/>
                <a:cs typeface="Helvetica" panose="020B0604020202020204" pitchFamily="34" charset="0"/>
              </a:rPr>
              <a:t>Palacin</a:t>
            </a:r>
            <a:r>
              <a:rPr lang="es-ES" sz="1600" dirty="0">
                <a:solidFill>
                  <a:schemeClr val="bg1">
                    <a:lumMod val="50000"/>
                  </a:schemeClr>
                </a:solidFill>
                <a:latin typeface="+mn-lt"/>
                <a:cs typeface="Helvetica" panose="020B0604020202020204" pitchFamily="34" charset="0"/>
              </a:rPr>
              <a:t> de León, con tres salones en exposición</a:t>
            </a:r>
          </a:p>
        </p:txBody>
      </p:sp>
      <p:sp>
        <p:nvSpPr>
          <p:cNvPr id="15" name="10 CuadroTexto"/>
          <p:cNvSpPr txBox="1">
            <a:spLocks noChangeArrowheads="1"/>
          </p:cNvSpPr>
          <p:nvPr/>
        </p:nvSpPr>
        <p:spPr bwMode="auto">
          <a:xfrm>
            <a:off x="5220072" y="6339406"/>
            <a:ext cx="122270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El PALACIN</a:t>
            </a:r>
          </a:p>
        </p:txBody>
      </p:sp>
      <p:pic>
        <p:nvPicPr>
          <p:cNvPr id="2050" name="Picture 2" descr="C:\Users\jbaruque\FILE 16\fotos y vídeos PALACIN\IMG_305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9287" y="3717032"/>
            <a:ext cx="2670665" cy="2002999"/>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156779" y="5073700"/>
            <a:ext cx="4572000" cy="738664"/>
          </a:xfrm>
          <a:prstGeom prst="rect">
            <a:avLst/>
          </a:prstGeom>
        </p:spPr>
        <p:txBody>
          <a:bodyPr>
            <a:spAutoFit/>
          </a:bodyPr>
          <a:lstStyle/>
          <a:p>
            <a:r>
              <a:rPr lang="es-ES" sz="2800" b="1" dirty="0">
                <a:latin typeface="Helvetica" panose="020B0604020202020204" pitchFamily="34" charset="0"/>
                <a:cs typeface="Helvetica" panose="020B0604020202020204" pitchFamily="34" charset="0"/>
              </a:rPr>
              <a:t>PALACIN</a:t>
            </a:r>
            <a:r>
              <a:rPr lang="es-ES" sz="2400" b="1" dirty="0">
                <a:latin typeface="Helvetica" panose="020B0604020202020204" pitchFamily="34" charset="0"/>
                <a:cs typeface="Helvetica" panose="020B0604020202020204" pitchFamily="34" charset="0"/>
              </a:rPr>
              <a:t> </a:t>
            </a:r>
          </a:p>
          <a:p>
            <a:r>
              <a:rPr lang="es-ES" sz="1400" dirty="0"/>
              <a:t>Av. Dr. Fleming, 57, 24009 León</a:t>
            </a:r>
            <a:r>
              <a:rPr lang="es-ES" sz="1400" b="1" dirty="0">
                <a:latin typeface="Helvetica" panose="020B0604020202020204" pitchFamily="34" charset="0"/>
                <a:cs typeface="Helvetica" panose="020B0604020202020204" pitchFamily="34" charset="0"/>
              </a:rPr>
              <a:t> </a:t>
            </a:r>
          </a:p>
        </p:txBody>
      </p:sp>
      <p:sp>
        <p:nvSpPr>
          <p:cNvPr id="18" name="7 CuadroTexto"/>
          <p:cNvSpPr txBox="1">
            <a:spLocks noChangeArrowheads="1"/>
          </p:cNvSpPr>
          <p:nvPr/>
        </p:nvSpPr>
        <p:spPr bwMode="auto">
          <a:xfrm>
            <a:off x="323529" y="1196752"/>
            <a:ext cx="7056783" cy="338554"/>
          </a:xfrm>
          <a:prstGeom prst="rect">
            <a:avLst/>
          </a:prstGeom>
          <a:noFill/>
          <a:ln w="9525">
            <a:noFill/>
            <a:miter lim="800000"/>
            <a:headEnd/>
            <a:tailEnd/>
          </a:ln>
        </p:spPr>
        <p:txBody>
          <a:bodyPr wrap="square">
            <a:spAutoFit/>
          </a:bodyPr>
          <a:lstStyle/>
          <a:p>
            <a:pPr algn="just"/>
            <a:r>
              <a:rPr lang="es-ES" sz="1600" b="1" dirty="0">
                <a:latin typeface="Calibri" pitchFamily="34" charset="0"/>
              </a:rPr>
              <a:t>www.salonleon.es</a:t>
            </a:r>
          </a:p>
        </p:txBody>
      </p:sp>
      <p:pic>
        <p:nvPicPr>
          <p:cNvPr id="20" name="2 Imagen" descr="llaves.jpg"/>
          <p:cNvPicPr>
            <a:picLocks noChangeAspect="1"/>
          </p:cNvPicPr>
          <p:nvPr/>
        </p:nvPicPr>
        <p:blipFill>
          <a:blip r:embed="rId7"/>
          <a:srcRect/>
          <a:stretch>
            <a:fillRect/>
          </a:stretch>
        </p:blipFill>
        <p:spPr bwMode="auto">
          <a:xfrm>
            <a:off x="7900721" y="5523884"/>
            <a:ext cx="1004887" cy="762000"/>
          </a:xfrm>
          <a:prstGeom prst="rect">
            <a:avLst/>
          </a:prstGeom>
          <a:noFill/>
          <a:ln w="9525">
            <a:noFill/>
            <a:miter lim="800000"/>
            <a:headEnd/>
            <a:tailEnd/>
          </a:ln>
        </p:spPr>
      </p:pic>
      <p:sp>
        <p:nvSpPr>
          <p:cNvPr id="16" name="15 CuadroTexto"/>
          <p:cNvSpPr txBox="1"/>
          <p:nvPr/>
        </p:nvSpPr>
        <p:spPr>
          <a:xfrm>
            <a:off x="4644007" y="3979867"/>
            <a:ext cx="3947041" cy="738664"/>
          </a:xfrm>
          <a:prstGeom prst="rect">
            <a:avLst/>
          </a:prstGeom>
          <a:noFill/>
        </p:spPr>
        <p:txBody>
          <a:bodyPr wrap="square" rtlCol="0">
            <a:spAutoFit/>
          </a:bodyPr>
          <a:lstStyle/>
          <a:p>
            <a:pPr algn="ctr"/>
            <a:r>
              <a:rPr lang="es-ES" sz="2400" b="1" dirty="0">
                <a:latin typeface="Verdana" panose="020B0604030504040204" pitchFamily="34" charset="0"/>
                <a:ea typeface="Verdana" panose="020B0604030504040204" pitchFamily="34" charset="0"/>
                <a:cs typeface="Verdana" panose="020B0604030504040204" pitchFamily="34" charset="0"/>
              </a:rPr>
              <a:t>V</a:t>
            </a:r>
            <a:r>
              <a:rPr lang="es-ES" sz="2400" dirty="0">
                <a:latin typeface="Verdana" panose="020B0604030504040204" pitchFamily="34" charset="0"/>
                <a:ea typeface="Verdana" panose="020B0604030504040204" pitchFamily="34" charset="0"/>
                <a:cs typeface="Verdana" panose="020B0604030504040204" pitchFamily="34" charset="0"/>
              </a:rPr>
              <a:t>ivienda</a:t>
            </a:r>
            <a:r>
              <a:rPr lang="es-ES" sz="2400" b="1" dirty="0">
                <a:latin typeface="Verdana" panose="020B0604030504040204" pitchFamily="34" charset="0"/>
                <a:ea typeface="Verdana" panose="020B0604030504040204" pitchFamily="34" charset="0"/>
                <a:cs typeface="Verdana" panose="020B0604030504040204" pitchFamily="34" charset="0"/>
              </a:rPr>
              <a:t> F</a:t>
            </a:r>
            <a:r>
              <a:rPr lang="es-ES" sz="2400" dirty="0">
                <a:latin typeface="Verdana" panose="020B0604030504040204" pitchFamily="34" charset="0"/>
                <a:ea typeface="Verdana" panose="020B0604030504040204" pitchFamily="34" charset="0"/>
                <a:cs typeface="Verdana" panose="020B0604030504040204" pitchFamily="34" charset="0"/>
              </a:rPr>
              <a:t>usión</a:t>
            </a:r>
          </a:p>
          <a:p>
            <a:pPr algn="ctr"/>
            <a:r>
              <a:rPr lang="es-ES" b="1" dirty="0">
                <a:latin typeface="Verdana" panose="020B0604030504040204" pitchFamily="34" charset="0"/>
                <a:ea typeface="Verdana" panose="020B0604030504040204" pitchFamily="34" charset="0"/>
                <a:cs typeface="Verdana" panose="020B0604030504040204" pitchFamily="34" charset="0"/>
              </a:rPr>
              <a:t>V</a:t>
            </a:r>
            <a:r>
              <a:rPr lang="es-ES" dirty="0">
                <a:latin typeface="Verdana" panose="020B0604030504040204" pitchFamily="34" charset="0"/>
                <a:ea typeface="Verdana" panose="020B0604030504040204" pitchFamily="34" charset="0"/>
                <a:cs typeface="Verdana" panose="020B0604030504040204" pitchFamily="34" charset="0"/>
              </a:rPr>
              <a:t>en</a:t>
            </a:r>
            <a:r>
              <a:rPr lang="es-ES" b="1" dirty="0">
                <a:latin typeface="Verdana" panose="020B0604030504040204" pitchFamily="34" charset="0"/>
                <a:ea typeface="Verdana" panose="020B0604030504040204" pitchFamily="34" charset="0"/>
                <a:cs typeface="Verdana" panose="020B0604030504040204" pitchFamily="34" charset="0"/>
              </a:rPr>
              <a:t> a c</a:t>
            </a:r>
            <a:r>
              <a:rPr lang="es-ES" dirty="0">
                <a:latin typeface="Verdana" panose="020B0604030504040204" pitchFamily="34" charset="0"/>
                <a:ea typeface="Verdana" panose="020B0604030504040204" pitchFamily="34" charset="0"/>
                <a:cs typeface="Verdana" panose="020B0604030504040204" pitchFamily="34" charset="0"/>
              </a:rPr>
              <a:t>onocerlo</a:t>
            </a:r>
          </a:p>
        </p:txBody>
      </p:sp>
    </p:spTree>
    <p:extLst>
      <p:ext uri="{BB962C8B-B14F-4D97-AF65-F5344CB8AC3E}">
        <p14:creationId xmlns:p14="http://schemas.microsoft.com/office/powerpoint/2010/main" val="2988547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ILE copi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5749247"/>
            <a:ext cx="1188132" cy="1064129"/>
          </a:xfrm>
          <a:prstGeom prst="rect">
            <a:avLst/>
          </a:prstGeom>
        </p:spPr>
      </p:pic>
      <p:sp>
        <p:nvSpPr>
          <p:cNvPr id="15367" name="10 CuadroTexto"/>
          <p:cNvSpPr txBox="1">
            <a:spLocks noChangeArrowheads="1"/>
          </p:cNvSpPr>
          <p:nvPr/>
        </p:nvSpPr>
        <p:spPr bwMode="auto">
          <a:xfrm>
            <a:off x="1986488" y="6332146"/>
            <a:ext cx="260654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12,13 y 14 mayo de  2017</a:t>
            </a:r>
          </a:p>
        </p:txBody>
      </p:sp>
      <p:pic>
        <p:nvPicPr>
          <p:cNvPr id="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08" y="6313760"/>
            <a:ext cx="1841500" cy="355600"/>
          </a:xfrm>
          <a:prstGeom prst="rect">
            <a:avLst/>
          </a:prstGeom>
        </p:spPr>
      </p:pic>
      <p:sp>
        <p:nvSpPr>
          <p:cNvPr id="10" name="4 CuadroTexto"/>
          <p:cNvSpPr txBox="1">
            <a:spLocks noChangeArrowheads="1"/>
          </p:cNvSpPr>
          <p:nvPr/>
        </p:nvSpPr>
        <p:spPr bwMode="auto">
          <a:xfrm>
            <a:off x="457001" y="116632"/>
            <a:ext cx="8243303" cy="1077218"/>
          </a:xfrm>
          <a:prstGeom prst="rect">
            <a:avLst/>
          </a:prstGeom>
          <a:noFill/>
          <a:ln w="9525">
            <a:noFill/>
            <a:miter lim="800000"/>
            <a:headEnd/>
            <a:tailEnd/>
          </a:ln>
        </p:spPr>
        <p:txBody>
          <a:bodyPr wrap="square">
            <a:spAutoFit/>
          </a:bodyPr>
          <a:lstStyle/>
          <a:p>
            <a:pPr algn="r"/>
            <a:r>
              <a:rPr lang="es-ES" sz="32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2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8" y="116631"/>
            <a:ext cx="92819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dondear rectángulo de esquina diagonal"/>
          <p:cNvSpPr/>
          <p:nvPr/>
        </p:nvSpPr>
        <p:spPr>
          <a:xfrm>
            <a:off x="779725" y="2277990"/>
            <a:ext cx="7503583" cy="2862434"/>
          </a:xfrm>
          <a:prstGeom prst="round2Diag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7 CuadroTexto"/>
          <p:cNvSpPr txBox="1">
            <a:spLocks noChangeArrowheads="1"/>
          </p:cNvSpPr>
          <p:nvPr/>
        </p:nvSpPr>
        <p:spPr bwMode="auto">
          <a:xfrm>
            <a:off x="1115616" y="2422006"/>
            <a:ext cx="7056783" cy="2677656"/>
          </a:xfrm>
          <a:prstGeom prst="rect">
            <a:avLst/>
          </a:prstGeom>
          <a:noFill/>
          <a:ln w="9525">
            <a:noFill/>
            <a:miter lim="800000"/>
            <a:headEnd/>
            <a:tailEnd/>
          </a:ln>
        </p:spPr>
        <p:txBody>
          <a:bodyPr wrap="square">
            <a:spAutoFit/>
          </a:bodyPr>
          <a:lstStyle/>
          <a:p>
            <a:r>
              <a:rPr lang="es-ES" sz="1400" b="1" dirty="0"/>
              <a:t>Perfil del Expositor</a:t>
            </a:r>
            <a:endParaRPr lang="es-ES" sz="1400" dirty="0"/>
          </a:p>
          <a:p>
            <a:endParaRPr lang="es-ES" sz="1400" dirty="0"/>
          </a:p>
          <a:p>
            <a:r>
              <a:rPr lang="es-ES" sz="1400" dirty="0"/>
              <a:t>Constructoras, promotoras y comercializadoras de viviendas y/o locales comerciales, empresas de reformas, así como todos los sectores relacionados con la decoración y equipamiento del hogar.</a:t>
            </a:r>
          </a:p>
          <a:p>
            <a:endParaRPr lang="es-ES" sz="1400" b="1" dirty="0"/>
          </a:p>
          <a:p>
            <a:r>
              <a:rPr lang="es-ES" sz="1400" b="1" dirty="0"/>
              <a:t>Perfil del Visitante</a:t>
            </a:r>
            <a:endParaRPr lang="es-ES" sz="1400" dirty="0"/>
          </a:p>
          <a:p>
            <a:endParaRPr lang="es-ES" sz="1400" dirty="0"/>
          </a:p>
          <a:p>
            <a:r>
              <a:rPr lang="es-ES" sz="1400" dirty="0"/>
              <a:t>Particulares, empresas e inversores que buscan adquirir una propiedad beneficiándose de las oportunidades que surgen en el sector inmobiliario, así como público interesado en conocer la oferta integrada de todos los sectores que componen el equipamiento para el hogar y la rehabilitación integral del mismo.</a:t>
            </a:r>
            <a:endParaRPr lang="es-ES" sz="1400" b="1" dirty="0">
              <a:latin typeface="Calibri" pitchFamily="34" charset="0"/>
            </a:endParaRPr>
          </a:p>
        </p:txBody>
      </p:sp>
      <p:sp>
        <p:nvSpPr>
          <p:cNvPr id="15" name="10 CuadroTexto"/>
          <p:cNvSpPr txBox="1">
            <a:spLocks noChangeArrowheads="1"/>
          </p:cNvSpPr>
          <p:nvPr/>
        </p:nvSpPr>
        <p:spPr bwMode="auto">
          <a:xfrm>
            <a:off x="5220072" y="6339406"/>
            <a:ext cx="122270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El PALACIN</a:t>
            </a:r>
          </a:p>
        </p:txBody>
      </p:sp>
      <p:sp>
        <p:nvSpPr>
          <p:cNvPr id="18" name="7 CuadroTexto"/>
          <p:cNvSpPr txBox="1">
            <a:spLocks noChangeArrowheads="1"/>
          </p:cNvSpPr>
          <p:nvPr/>
        </p:nvSpPr>
        <p:spPr bwMode="auto">
          <a:xfrm>
            <a:off x="323529" y="1196752"/>
            <a:ext cx="7056783" cy="338554"/>
          </a:xfrm>
          <a:prstGeom prst="rect">
            <a:avLst/>
          </a:prstGeom>
          <a:noFill/>
          <a:ln w="9525">
            <a:noFill/>
            <a:miter lim="800000"/>
            <a:headEnd/>
            <a:tailEnd/>
          </a:ln>
        </p:spPr>
        <p:txBody>
          <a:bodyPr wrap="square">
            <a:spAutoFit/>
          </a:bodyPr>
          <a:lstStyle/>
          <a:p>
            <a:pPr algn="just"/>
            <a:r>
              <a:rPr lang="es-ES" sz="1600" b="1" dirty="0">
                <a:latin typeface="Calibri" pitchFamily="34" charset="0"/>
              </a:rPr>
              <a:t>www.salonleon.es</a:t>
            </a:r>
          </a:p>
        </p:txBody>
      </p:sp>
      <p:pic>
        <p:nvPicPr>
          <p:cNvPr id="16" name="2 Imagen" descr="llaves.jpg"/>
          <p:cNvPicPr>
            <a:picLocks noChangeAspect="1"/>
          </p:cNvPicPr>
          <p:nvPr/>
        </p:nvPicPr>
        <p:blipFill>
          <a:blip r:embed="rId6"/>
          <a:srcRect/>
          <a:stretch>
            <a:fillRect/>
          </a:stretch>
        </p:blipFill>
        <p:spPr bwMode="auto">
          <a:xfrm>
            <a:off x="7900721" y="5523884"/>
            <a:ext cx="1004887" cy="762000"/>
          </a:xfrm>
          <a:prstGeom prst="rect">
            <a:avLst/>
          </a:prstGeom>
          <a:noFill/>
          <a:ln w="9525">
            <a:noFill/>
            <a:miter lim="800000"/>
            <a:headEnd/>
            <a:tailEnd/>
          </a:ln>
        </p:spPr>
      </p:pic>
      <p:sp>
        <p:nvSpPr>
          <p:cNvPr id="14" name="13 CuadroTexto"/>
          <p:cNvSpPr txBox="1"/>
          <p:nvPr/>
        </p:nvSpPr>
        <p:spPr>
          <a:xfrm>
            <a:off x="2339752" y="5188292"/>
            <a:ext cx="3947041" cy="738664"/>
          </a:xfrm>
          <a:prstGeom prst="rect">
            <a:avLst/>
          </a:prstGeom>
          <a:noFill/>
        </p:spPr>
        <p:txBody>
          <a:bodyPr wrap="square" rtlCol="0">
            <a:spAutoFit/>
          </a:bodyPr>
          <a:lstStyle/>
          <a:p>
            <a:pPr algn="ctr"/>
            <a:r>
              <a:rPr lang="es-ES" sz="2400" b="1" dirty="0">
                <a:latin typeface="Verdana" panose="020B0604030504040204" pitchFamily="34" charset="0"/>
                <a:ea typeface="Verdana" panose="020B0604030504040204" pitchFamily="34" charset="0"/>
                <a:cs typeface="Verdana" panose="020B0604030504040204" pitchFamily="34" charset="0"/>
              </a:rPr>
              <a:t>V</a:t>
            </a:r>
            <a:r>
              <a:rPr lang="es-ES" sz="2400" dirty="0">
                <a:latin typeface="Verdana" panose="020B0604030504040204" pitchFamily="34" charset="0"/>
                <a:ea typeface="Verdana" panose="020B0604030504040204" pitchFamily="34" charset="0"/>
                <a:cs typeface="Verdana" panose="020B0604030504040204" pitchFamily="34" charset="0"/>
              </a:rPr>
              <a:t>ivienda</a:t>
            </a:r>
            <a:r>
              <a:rPr lang="es-ES" sz="2400" b="1" dirty="0">
                <a:latin typeface="Verdana" panose="020B0604030504040204" pitchFamily="34" charset="0"/>
                <a:ea typeface="Verdana" panose="020B0604030504040204" pitchFamily="34" charset="0"/>
                <a:cs typeface="Verdana" panose="020B0604030504040204" pitchFamily="34" charset="0"/>
              </a:rPr>
              <a:t> F</a:t>
            </a:r>
            <a:r>
              <a:rPr lang="es-ES" sz="2400" dirty="0">
                <a:latin typeface="Verdana" panose="020B0604030504040204" pitchFamily="34" charset="0"/>
                <a:ea typeface="Verdana" panose="020B0604030504040204" pitchFamily="34" charset="0"/>
                <a:cs typeface="Verdana" panose="020B0604030504040204" pitchFamily="34" charset="0"/>
              </a:rPr>
              <a:t>usión</a:t>
            </a:r>
          </a:p>
          <a:p>
            <a:pPr algn="ctr"/>
            <a:r>
              <a:rPr lang="es-ES" b="1" dirty="0">
                <a:latin typeface="Verdana" panose="020B0604030504040204" pitchFamily="34" charset="0"/>
                <a:ea typeface="Verdana" panose="020B0604030504040204" pitchFamily="34" charset="0"/>
                <a:cs typeface="Verdana" panose="020B0604030504040204" pitchFamily="34" charset="0"/>
              </a:rPr>
              <a:t>V</a:t>
            </a:r>
            <a:r>
              <a:rPr lang="es-ES" dirty="0">
                <a:latin typeface="Verdana" panose="020B0604030504040204" pitchFamily="34" charset="0"/>
                <a:ea typeface="Verdana" panose="020B0604030504040204" pitchFamily="34" charset="0"/>
                <a:cs typeface="Verdana" panose="020B0604030504040204" pitchFamily="34" charset="0"/>
              </a:rPr>
              <a:t>en</a:t>
            </a:r>
            <a:r>
              <a:rPr lang="es-ES" b="1" dirty="0">
                <a:latin typeface="Verdana" panose="020B0604030504040204" pitchFamily="34" charset="0"/>
                <a:ea typeface="Verdana" panose="020B0604030504040204" pitchFamily="34" charset="0"/>
                <a:cs typeface="Verdana" panose="020B0604030504040204" pitchFamily="34" charset="0"/>
              </a:rPr>
              <a:t> a c</a:t>
            </a:r>
            <a:r>
              <a:rPr lang="es-ES" dirty="0">
                <a:latin typeface="Verdana" panose="020B0604030504040204" pitchFamily="34" charset="0"/>
                <a:ea typeface="Verdana" panose="020B0604030504040204" pitchFamily="34" charset="0"/>
                <a:cs typeface="Verdana" panose="020B0604030504040204" pitchFamily="34" charset="0"/>
              </a:rPr>
              <a:t>onocerlo</a:t>
            </a:r>
          </a:p>
        </p:txBody>
      </p:sp>
    </p:spTree>
    <p:extLst>
      <p:ext uri="{BB962C8B-B14F-4D97-AF65-F5344CB8AC3E}">
        <p14:creationId xmlns:p14="http://schemas.microsoft.com/office/powerpoint/2010/main" val="108659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ILE copi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5749247"/>
            <a:ext cx="1188132" cy="1064129"/>
          </a:xfrm>
          <a:prstGeom prst="rect">
            <a:avLst/>
          </a:prstGeom>
        </p:spPr>
      </p:pic>
      <p:sp>
        <p:nvSpPr>
          <p:cNvPr id="15367" name="10 CuadroTexto"/>
          <p:cNvSpPr txBox="1">
            <a:spLocks noChangeArrowheads="1"/>
          </p:cNvSpPr>
          <p:nvPr/>
        </p:nvSpPr>
        <p:spPr bwMode="auto">
          <a:xfrm>
            <a:off x="1986488" y="6332146"/>
            <a:ext cx="260654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12,13 y 14 mayo de  2017</a:t>
            </a:r>
          </a:p>
        </p:txBody>
      </p:sp>
      <p:pic>
        <p:nvPicPr>
          <p:cNvPr id="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08" y="6313760"/>
            <a:ext cx="1841500" cy="355600"/>
          </a:xfrm>
          <a:prstGeom prst="rect">
            <a:avLst/>
          </a:prstGeom>
        </p:spPr>
      </p:pic>
      <p:sp>
        <p:nvSpPr>
          <p:cNvPr id="10" name="4 CuadroTexto"/>
          <p:cNvSpPr txBox="1">
            <a:spLocks noChangeArrowheads="1"/>
          </p:cNvSpPr>
          <p:nvPr/>
        </p:nvSpPr>
        <p:spPr bwMode="auto">
          <a:xfrm>
            <a:off x="457001" y="116632"/>
            <a:ext cx="8243303" cy="1077218"/>
          </a:xfrm>
          <a:prstGeom prst="rect">
            <a:avLst/>
          </a:prstGeom>
          <a:noFill/>
          <a:ln w="9525">
            <a:noFill/>
            <a:miter lim="800000"/>
            <a:headEnd/>
            <a:tailEnd/>
          </a:ln>
        </p:spPr>
        <p:txBody>
          <a:bodyPr wrap="square">
            <a:spAutoFit/>
          </a:bodyPr>
          <a:lstStyle/>
          <a:p>
            <a:pPr algn="r"/>
            <a:r>
              <a:rPr lang="es-ES" sz="32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2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8" y="116631"/>
            <a:ext cx="92819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dondear rectángulo de esquina diagonal"/>
          <p:cNvSpPr/>
          <p:nvPr/>
        </p:nvSpPr>
        <p:spPr>
          <a:xfrm>
            <a:off x="779725" y="2204864"/>
            <a:ext cx="7503583" cy="2520280"/>
          </a:xfrm>
          <a:prstGeom prst="round2Diag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7 CuadroTexto"/>
          <p:cNvSpPr txBox="1">
            <a:spLocks noChangeArrowheads="1"/>
          </p:cNvSpPr>
          <p:nvPr/>
        </p:nvSpPr>
        <p:spPr bwMode="auto">
          <a:xfrm>
            <a:off x="1115616" y="2422006"/>
            <a:ext cx="7056783" cy="2031325"/>
          </a:xfrm>
          <a:prstGeom prst="rect">
            <a:avLst/>
          </a:prstGeom>
          <a:noFill/>
          <a:ln w="9525">
            <a:noFill/>
            <a:miter lim="800000"/>
            <a:headEnd/>
            <a:tailEnd/>
          </a:ln>
        </p:spPr>
        <p:txBody>
          <a:bodyPr wrap="square">
            <a:spAutoFit/>
          </a:bodyPr>
          <a:lstStyle/>
          <a:p>
            <a:r>
              <a:rPr lang="es-ES" sz="1400" b="1" dirty="0"/>
              <a:t>Sectores Representados</a:t>
            </a:r>
          </a:p>
          <a:p>
            <a:endParaRPr lang="es-ES" sz="1400" dirty="0"/>
          </a:p>
          <a:p>
            <a:r>
              <a:rPr lang="es-ES" sz="1400" dirty="0"/>
              <a:t>•Promotores inmobiliarios públicos y privados.</a:t>
            </a:r>
          </a:p>
          <a:p>
            <a:r>
              <a:rPr lang="es-ES" sz="1400" dirty="0"/>
              <a:t>•Agencias inmobiliarias, de viviendas de segunda mano y alquileres.</a:t>
            </a:r>
          </a:p>
          <a:p>
            <a:r>
              <a:rPr lang="es-ES" sz="1400" dirty="0"/>
              <a:t>•Cooperativas y otras figuras inmobiliarias: apartamentos tutelados.</a:t>
            </a:r>
          </a:p>
          <a:p>
            <a:r>
              <a:rPr lang="es-ES" sz="1400" dirty="0"/>
              <a:t>•Empresas constructoras.</a:t>
            </a:r>
          </a:p>
          <a:p>
            <a:r>
              <a:rPr lang="es-ES" sz="1400" dirty="0"/>
              <a:t>•Rehabilitación y reformas.</a:t>
            </a:r>
          </a:p>
          <a:p>
            <a:r>
              <a:rPr lang="es-ES" sz="1400" dirty="0"/>
              <a:t>•Decoración e interiorismo. </a:t>
            </a:r>
          </a:p>
          <a:p>
            <a:r>
              <a:rPr lang="es-ES" sz="1400" dirty="0"/>
              <a:t>•Entidades Financieras: Bancos y Cajas de Ahorro con producto hipotecario.</a:t>
            </a:r>
          </a:p>
        </p:txBody>
      </p:sp>
      <p:sp>
        <p:nvSpPr>
          <p:cNvPr id="15" name="10 CuadroTexto"/>
          <p:cNvSpPr txBox="1">
            <a:spLocks noChangeArrowheads="1"/>
          </p:cNvSpPr>
          <p:nvPr/>
        </p:nvSpPr>
        <p:spPr bwMode="auto">
          <a:xfrm>
            <a:off x="5220072" y="6339406"/>
            <a:ext cx="122270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El PALACIN</a:t>
            </a:r>
          </a:p>
        </p:txBody>
      </p:sp>
      <p:sp>
        <p:nvSpPr>
          <p:cNvPr id="18" name="7 CuadroTexto"/>
          <p:cNvSpPr txBox="1">
            <a:spLocks noChangeArrowheads="1"/>
          </p:cNvSpPr>
          <p:nvPr/>
        </p:nvSpPr>
        <p:spPr bwMode="auto">
          <a:xfrm>
            <a:off x="323529" y="1196752"/>
            <a:ext cx="7056783" cy="338554"/>
          </a:xfrm>
          <a:prstGeom prst="rect">
            <a:avLst/>
          </a:prstGeom>
          <a:noFill/>
          <a:ln w="9525">
            <a:noFill/>
            <a:miter lim="800000"/>
            <a:headEnd/>
            <a:tailEnd/>
          </a:ln>
        </p:spPr>
        <p:txBody>
          <a:bodyPr wrap="square">
            <a:spAutoFit/>
          </a:bodyPr>
          <a:lstStyle/>
          <a:p>
            <a:pPr algn="just"/>
            <a:r>
              <a:rPr lang="es-ES" sz="1600" b="1" dirty="0">
                <a:latin typeface="Calibri" pitchFamily="34" charset="0"/>
              </a:rPr>
              <a:t>www.salonleon.es</a:t>
            </a:r>
          </a:p>
        </p:txBody>
      </p:sp>
      <p:pic>
        <p:nvPicPr>
          <p:cNvPr id="11" name="2 Imagen" descr="llaves.jpg"/>
          <p:cNvPicPr>
            <a:picLocks noChangeAspect="1"/>
          </p:cNvPicPr>
          <p:nvPr/>
        </p:nvPicPr>
        <p:blipFill>
          <a:blip r:embed="rId6"/>
          <a:srcRect/>
          <a:stretch>
            <a:fillRect/>
          </a:stretch>
        </p:blipFill>
        <p:spPr bwMode="auto">
          <a:xfrm>
            <a:off x="7900721" y="5523884"/>
            <a:ext cx="1004887" cy="762000"/>
          </a:xfrm>
          <a:prstGeom prst="rect">
            <a:avLst/>
          </a:prstGeom>
          <a:noFill/>
          <a:ln w="9525">
            <a:noFill/>
            <a:miter lim="800000"/>
            <a:headEnd/>
            <a:tailEnd/>
          </a:ln>
        </p:spPr>
      </p:pic>
      <p:sp>
        <p:nvSpPr>
          <p:cNvPr id="16" name="15 CuadroTexto"/>
          <p:cNvSpPr txBox="1"/>
          <p:nvPr/>
        </p:nvSpPr>
        <p:spPr>
          <a:xfrm>
            <a:off x="2497167" y="4922584"/>
            <a:ext cx="3947041" cy="738664"/>
          </a:xfrm>
          <a:prstGeom prst="rect">
            <a:avLst/>
          </a:prstGeom>
          <a:noFill/>
        </p:spPr>
        <p:txBody>
          <a:bodyPr wrap="square" rtlCol="0">
            <a:spAutoFit/>
          </a:bodyPr>
          <a:lstStyle/>
          <a:p>
            <a:pPr algn="ctr"/>
            <a:r>
              <a:rPr lang="es-ES" sz="2400" b="1" dirty="0">
                <a:latin typeface="Verdana" panose="020B0604030504040204" pitchFamily="34" charset="0"/>
                <a:ea typeface="Verdana" panose="020B0604030504040204" pitchFamily="34" charset="0"/>
                <a:cs typeface="Verdana" panose="020B0604030504040204" pitchFamily="34" charset="0"/>
              </a:rPr>
              <a:t>V</a:t>
            </a:r>
            <a:r>
              <a:rPr lang="es-ES" sz="2400" dirty="0">
                <a:latin typeface="Verdana" panose="020B0604030504040204" pitchFamily="34" charset="0"/>
                <a:ea typeface="Verdana" panose="020B0604030504040204" pitchFamily="34" charset="0"/>
                <a:cs typeface="Verdana" panose="020B0604030504040204" pitchFamily="34" charset="0"/>
              </a:rPr>
              <a:t>ivienda</a:t>
            </a:r>
            <a:r>
              <a:rPr lang="es-ES" sz="2400" b="1" dirty="0">
                <a:latin typeface="Verdana" panose="020B0604030504040204" pitchFamily="34" charset="0"/>
                <a:ea typeface="Verdana" panose="020B0604030504040204" pitchFamily="34" charset="0"/>
                <a:cs typeface="Verdana" panose="020B0604030504040204" pitchFamily="34" charset="0"/>
              </a:rPr>
              <a:t> F</a:t>
            </a:r>
            <a:r>
              <a:rPr lang="es-ES" sz="2400" dirty="0">
                <a:latin typeface="Verdana" panose="020B0604030504040204" pitchFamily="34" charset="0"/>
                <a:ea typeface="Verdana" panose="020B0604030504040204" pitchFamily="34" charset="0"/>
                <a:cs typeface="Verdana" panose="020B0604030504040204" pitchFamily="34" charset="0"/>
              </a:rPr>
              <a:t>usión</a:t>
            </a:r>
          </a:p>
          <a:p>
            <a:pPr algn="ctr"/>
            <a:r>
              <a:rPr lang="es-ES" b="1" dirty="0">
                <a:latin typeface="Verdana" panose="020B0604030504040204" pitchFamily="34" charset="0"/>
                <a:ea typeface="Verdana" panose="020B0604030504040204" pitchFamily="34" charset="0"/>
                <a:cs typeface="Verdana" panose="020B0604030504040204" pitchFamily="34" charset="0"/>
              </a:rPr>
              <a:t>V</a:t>
            </a:r>
            <a:r>
              <a:rPr lang="es-ES" dirty="0">
                <a:latin typeface="Verdana" panose="020B0604030504040204" pitchFamily="34" charset="0"/>
                <a:ea typeface="Verdana" panose="020B0604030504040204" pitchFamily="34" charset="0"/>
                <a:cs typeface="Verdana" panose="020B0604030504040204" pitchFamily="34" charset="0"/>
              </a:rPr>
              <a:t>en</a:t>
            </a:r>
            <a:r>
              <a:rPr lang="es-ES" b="1" dirty="0">
                <a:latin typeface="Verdana" panose="020B0604030504040204" pitchFamily="34" charset="0"/>
                <a:ea typeface="Verdana" panose="020B0604030504040204" pitchFamily="34" charset="0"/>
                <a:cs typeface="Verdana" panose="020B0604030504040204" pitchFamily="34" charset="0"/>
              </a:rPr>
              <a:t> a c</a:t>
            </a:r>
            <a:r>
              <a:rPr lang="es-ES" dirty="0">
                <a:latin typeface="Verdana" panose="020B0604030504040204" pitchFamily="34" charset="0"/>
                <a:ea typeface="Verdana" panose="020B0604030504040204" pitchFamily="34" charset="0"/>
                <a:cs typeface="Verdana" panose="020B0604030504040204" pitchFamily="34" charset="0"/>
              </a:rPr>
              <a:t>onocerlo</a:t>
            </a:r>
          </a:p>
        </p:txBody>
      </p:sp>
    </p:spTree>
    <p:extLst>
      <p:ext uri="{BB962C8B-B14F-4D97-AF65-F5344CB8AC3E}">
        <p14:creationId xmlns:p14="http://schemas.microsoft.com/office/powerpoint/2010/main" val="1929846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ILE copi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5749247"/>
            <a:ext cx="1188132" cy="1064129"/>
          </a:xfrm>
          <a:prstGeom prst="rect">
            <a:avLst/>
          </a:prstGeom>
        </p:spPr>
      </p:pic>
      <p:sp>
        <p:nvSpPr>
          <p:cNvPr id="15367" name="10 CuadroTexto"/>
          <p:cNvSpPr txBox="1">
            <a:spLocks noChangeArrowheads="1"/>
          </p:cNvSpPr>
          <p:nvPr/>
        </p:nvSpPr>
        <p:spPr bwMode="auto">
          <a:xfrm>
            <a:off x="1986488" y="6332146"/>
            <a:ext cx="260654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12,13 y 14 mayo de  2017</a:t>
            </a:r>
          </a:p>
        </p:txBody>
      </p:sp>
      <p:pic>
        <p:nvPicPr>
          <p:cNvPr id="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08" y="6313760"/>
            <a:ext cx="1841500" cy="355600"/>
          </a:xfrm>
          <a:prstGeom prst="rect">
            <a:avLst/>
          </a:prstGeom>
        </p:spPr>
      </p:pic>
      <p:sp>
        <p:nvSpPr>
          <p:cNvPr id="10" name="4 CuadroTexto"/>
          <p:cNvSpPr txBox="1">
            <a:spLocks noChangeArrowheads="1"/>
          </p:cNvSpPr>
          <p:nvPr/>
        </p:nvSpPr>
        <p:spPr bwMode="auto">
          <a:xfrm>
            <a:off x="457001" y="116632"/>
            <a:ext cx="8243303" cy="1077218"/>
          </a:xfrm>
          <a:prstGeom prst="rect">
            <a:avLst/>
          </a:prstGeom>
          <a:noFill/>
          <a:ln w="9525">
            <a:noFill/>
            <a:miter lim="800000"/>
            <a:headEnd/>
            <a:tailEnd/>
          </a:ln>
        </p:spPr>
        <p:txBody>
          <a:bodyPr wrap="square">
            <a:spAutoFit/>
          </a:bodyPr>
          <a:lstStyle/>
          <a:p>
            <a:pPr algn="r"/>
            <a:r>
              <a:rPr lang="es-ES" sz="32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2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8" y="116631"/>
            <a:ext cx="92819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dondear rectángulo de esquina diagonal"/>
          <p:cNvSpPr/>
          <p:nvPr/>
        </p:nvSpPr>
        <p:spPr>
          <a:xfrm>
            <a:off x="779725" y="2204864"/>
            <a:ext cx="7503583" cy="3240360"/>
          </a:xfrm>
          <a:prstGeom prst="round2Diag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7 CuadroTexto"/>
          <p:cNvSpPr txBox="1">
            <a:spLocks noChangeArrowheads="1"/>
          </p:cNvSpPr>
          <p:nvPr/>
        </p:nvSpPr>
        <p:spPr bwMode="auto">
          <a:xfrm>
            <a:off x="1115616" y="2422006"/>
            <a:ext cx="7056783" cy="2893100"/>
          </a:xfrm>
          <a:prstGeom prst="rect">
            <a:avLst/>
          </a:prstGeom>
          <a:noFill/>
          <a:ln w="9525">
            <a:noFill/>
            <a:miter lim="800000"/>
            <a:headEnd/>
            <a:tailEnd/>
          </a:ln>
        </p:spPr>
        <p:txBody>
          <a:bodyPr wrap="square">
            <a:spAutoFit/>
          </a:bodyPr>
          <a:lstStyle/>
          <a:p>
            <a:r>
              <a:rPr lang="es-ES" sz="1400" b="1" dirty="0"/>
              <a:t>Productos y Servicios</a:t>
            </a:r>
          </a:p>
          <a:p>
            <a:endParaRPr lang="es-ES" sz="1400" dirty="0"/>
          </a:p>
          <a:p>
            <a:r>
              <a:rPr lang="es-ES" sz="1400" dirty="0"/>
              <a:t>•Primera vivienda: obra nueva y 2ª mano.</a:t>
            </a:r>
          </a:p>
          <a:p>
            <a:r>
              <a:rPr lang="es-ES" sz="1400" dirty="0"/>
              <a:t>•Viviendas en alquiler.</a:t>
            </a:r>
          </a:p>
          <a:p>
            <a:r>
              <a:rPr lang="es-ES" sz="1400" dirty="0"/>
              <a:t>•Turismo residencial o vivienda vacacional en la costa o en el interior.</a:t>
            </a:r>
          </a:p>
          <a:p>
            <a:r>
              <a:rPr lang="es-ES" sz="1400" dirty="0"/>
              <a:t>•Suelo y Naves industriales. </a:t>
            </a:r>
          </a:p>
          <a:p>
            <a:r>
              <a:rPr lang="es-ES" sz="1400" dirty="0"/>
              <a:t>•Locales comerciales, edificios de oficinas y aparcamientos.</a:t>
            </a:r>
          </a:p>
          <a:p>
            <a:r>
              <a:rPr lang="es-ES" sz="1400" dirty="0"/>
              <a:t>•Servicios de rehabilitación y reformas de edificios.</a:t>
            </a:r>
          </a:p>
          <a:p>
            <a:r>
              <a:rPr lang="es-ES" sz="1400" dirty="0"/>
              <a:t>•Muebles, decoración, revestimientos, iluminación, textiles, descanso, mobiliario de cocina y baño, alta decoración y diseño.</a:t>
            </a:r>
          </a:p>
          <a:p>
            <a:r>
              <a:rPr lang="es-ES" sz="1400" dirty="0"/>
              <a:t>•Productos financieros: Préstamos hipotecarios.</a:t>
            </a:r>
          </a:p>
          <a:p>
            <a:r>
              <a:rPr lang="es-ES" sz="1400" dirty="0"/>
              <a:t>•Seguros y tasaciones.</a:t>
            </a:r>
          </a:p>
          <a:p>
            <a:r>
              <a:rPr lang="es-ES" sz="1400" dirty="0"/>
              <a:t>.</a:t>
            </a:r>
          </a:p>
        </p:txBody>
      </p:sp>
      <p:sp>
        <p:nvSpPr>
          <p:cNvPr id="15" name="10 CuadroTexto"/>
          <p:cNvSpPr txBox="1">
            <a:spLocks noChangeArrowheads="1"/>
          </p:cNvSpPr>
          <p:nvPr/>
        </p:nvSpPr>
        <p:spPr bwMode="auto">
          <a:xfrm>
            <a:off x="5220072" y="6339406"/>
            <a:ext cx="122270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El PALACIN</a:t>
            </a:r>
          </a:p>
        </p:txBody>
      </p:sp>
      <p:sp>
        <p:nvSpPr>
          <p:cNvPr id="18" name="7 CuadroTexto"/>
          <p:cNvSpPr txBox="1">
            <a:spLocks noChangeArrowheads="1"/>
          </p:cNvSpPr>
          <p:nvPr/>
        </p:nvSpPr>
        <p:spPr bwMode="auto">
          <a:xfrm>
            <a:off x="323529" y="1196752"/>
            <a:ext cx="7056783" cy="338554"/>
          </a:xfrm>
          <a:prstGeom prst="rect">
            <a:avLst/>
          </a:prstGeom>
          <a:noFill/>
          <a:ln w="9525">
            <a:noFill/>
            <a:miter lim="800000"/>
            <a:headEnd/>
            <a:tailEnd/>
          </a:ln>
        </p:spPr>
        <p:txBody>
          <a:bodyPr wrap="square">
            <a:spAutoFit/>
          </a:bodyPr>
          <a:lstStyle/>
          <a:p>
            <a:pPr algn="just"/>
            <a:r>
              <a:rPr lang="es-ES" sz="1600" b="1" dirty="0">
                <a:latin typeface="Calibri" pitchFamily="34" charset="0"/>
              </a:rPr>
              <a:t>www.salonleon.es</a:t>
            </a:r>
          </a:p>
        </p:txBody>
      </p:sp>
      <p:pic>
        <p:nvPicPr>
          <p:cNvPr id="11" name="2 Imagen" descr="llaves.jpg"/>
          <p:cNvPicPr>
            <a:picLocks noChangeAspect="1"/>
          </p:cNvPicPr>
          <p:nvPr/>
        </p:nvPicPr>
        <p:blipFill>
          <a:blip r:embed="rId6"/>
          <a:srcRect/>
          <a:stretch>
            <a:fillRect/>
          </a:stretch>
        </p:blipFill>
        <p:spPr bwMode="auto">
          <a:xfrm>
            <a:off x="7900721" y="5523884"/>
            <a:ext cx="1004887" cy="762000"/>
          </a:xfrm>
          <a:prstGeom prst="rect">
            <a:avLst/>
          </a:prstGeom>
          <a:noFill/>
          <a:ln w="9525">
            <a:noFill/>
            <a:miter lim="800000"/>
            <a:headEnd/>
            <a:tailEnd/>
          </a:ln>
        </p:spPr>
      </p:pic>
      <p:sp>
        <p:nvSpPr>
          <p:cNvPr id="16" name="15 CuadroTexto"/>
          <p:cNvSpPr txBox="1"/>
          <p:nvPr/>
        </p:nvSpPr>
        <p:spPr>
          <a:xfrm>
            <a:off x="2483768" y="5445224"/>
            <a:ext cx="3947041" cy="738664"/>
          </a:xfrm>
          <a:prstGeom prst="rect">
            <a:avLst/>
          </a:prstGeom>
          <a:noFill/>
        </p:spPr>
        <p:txBody>
          <a:bodyPr wrap="square" rtlCol="0">
            <a:spAutoFit/>
          </a:bodyPr>
          <a:lstStyle/>
          <a:p>
            <a:pPr algn="ctr"/>
            <a:r>
              <a:rPr lang="es-ES" sz="2400" b="1" dirty="0">
                <a:latin typeface="Verdana" panose="020B0604030504040204" pitchFamily="34" charset="0"/>
                <a:ea typeface="Verdana" panose="020B0604030504040204" pitchFamily="34" charset="0"/>
                <a:cs typeface="Verdana" panose="020B0604030504040204" pitchFamily="34" charset="0"/>
              </a:rPr>
              <a:t>V</a:t>
            </a:r>
            <a:r>
              <a:rPr lang="es-ES" sz="2400" dirty="0">
                <a:latin typeface="Verdana" panose="020B0604030504040204" pitchFamily="34" charset="0"/>
                <a:ea typeface="Verdana" panose="020B0604030504040204" pitchFamily="34" charset="0"/>
                <a:cs typeface="Verdana" panose="020B0604030504040204" pitchFamily="34" charset="0"/>
              </a:rPr>
              <a:t>ivienda</a:t>
            </a:r>
            <a:r>
              <a:rPr lang="es-ES" sz="2400" b="1" dirty="0">
                <a:latin typeface="Verdana" panose="020B0604030504040204" pitchFamily="34" charset="0"/>
                <a:ea typeface="Verdana" panose="020B0604030504040204" pitchFamily="34" charset="0"/>
                <a:cs typeface="Verdana" panose="020B0604030504040204" pitchFamily="34" charset="0"/>
              </a:rPr>
              <a:t> F</a:t>
            </a:r>
            <a:r>
              <a:rPr lang="es-ES" sz="2400" dirty="0">
                <a:latin typeface="Verdana" panose="020B0604030504040204" pitchFamily="34" charset="0"/>
                <a:ea typeface="Verdana" panose="020B0604030504040204" pitchFamily="34" charset="0"/>
                <a:cs typeface="Verdana" panose="020B0604030504040204" pitchFamily="34" charset="0"/>
              </a:rPr>
              <a:t>usión</a:t>
            </a:r>
          </a:p>
          <a:p>
            <a:pPr algn="ctr"/>
            <a:r>
              <a:rPr lang="es-ES" b="1" dirty="0">
                <a:latin typeface="Verdana" panose="020B0604030504040204" pitchFamily="34" charset="0"/>
                <a:ea typeface="Verdana" panose="020B0604030504040204" pitchFamily="34" charset="0"/>
                <a:cs typeface="Verdana" panose="020B0604030504040204" pitchFamily="34" charset="0"/>
              </a:rPr>
              <a:t>V</a:t>
            </a:r>
            <a:r>
              <a:rPr lang="es-ES" dirty="0">
                <a:latin typeface="Verdana" panose="020B0604030504040204" pitchFamily="34" charset="0"/>
                <a:ea typeface="Verdana" panose="020B0604030504040204" pitchFamily="34" charset="0"/>
                <a:cs typeface="Verdana" panose="020B0604030504040204" pitchFamily="34" charset="0"/>
              </a:rPr>
              <a:t>en</a:t>
            </a:r>
            <a:r>
              <a:rPr lang="es-ES" b="1" dirty="0">
                <a:latin typeface="Verdana" panose="020B0604030504040204" pitchFamily="34" charset="0"/>
                <a:ea typeface="Verdana" panose="020B0604030504040204" pitchFamily="34" charset="0"/>
                <a:cs typeface="Verdana" panose="020B0604030504040204" pitchFamily="34" charset="0"/>
              </a:rPr>
              <a:t> a c</a:t>
            </a:r>
            <a:r>
              <a:rPr lang="es-ES" dirty="0">
                <a:latin typeface="Verdana" panose="020B0604030504040204" pitchFamily="34" charset="0"/>
                <a:ea typeface="Verdana" panose="020B0604030504040204" pitchFamily="34" charset="0"/>
                <a:cs typeface="Verdana" panose="020B0604030504040204" pitchFamily="34" charset="0"/>
              </a:rPr>
              <a:t>onocerlo</a:t>
            </a:r>
          </a:p>
        </p:txBody>
      </p:sp>
    </p:spTree>
    <p:extLst>
      <p:ext uri="{BB962C8B-B14F-4D97-AF65-F5344CB8AC3E}">
        <p14:creationId xmlns:p14="http://schemas.microsoft.com/office/powerpoint/2010/main" val="4276299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ILE copi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5749247"/>
            <a:ext cx="1188132" cy="1064129"/>
          </a:xfrm>
          <a:prstGeom prst="rect">
            <a:avLst/>
          </a:prstGeom>
        </p:spPr>
      </p:pic>
      <p:sp>
        <p:nvSpPr>
          <p:cNvPr id="15367" name="10 CuadroTexto"/>
          <p:cNvSpPr txBox="1">
            <a:spLocks noChangeArrowheads="1"/>
          </p:cNvSpPr>
          <p:nvPr/>
        </p:nvSpPr>
        <p:spPr bwMode="auto">
          <a:xfrm>
            <a:off x="1986488" y="6332146"/>
            <a:ext cx="260654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12,13 y 14 mayo de  2017</a:t>
            </a:r>
          </a:p>
        </p:txBody>
      </p:sp>
      <p:pic>
        <p:nvPicPr>
          <p:cNvPr id="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08" y="6313760"/>
            <a:ext cx="1841500" cy="355600"/>
          </a:xfrm>
          <a:prstGeom prst="rect">
            <a:avLst/>
          </a:prstGeom>
        </p:spPr>
      </p:pic>
      <p:sp>
        <p:nvSpPr>
          <p:cNvPr id="10" name="4 CuadroTexto"/>
          <p:cNvSpPr txBox="1">
            <a:spLocks noChangeArrowheads="1"/>
          </p:cNvSpPr>
          <p:nvPr/>
        </p:nvSpPr>
        <p:spPr bwMode="auto">
          <a:xfrm>
            <a:off x="457001" y="116632"/>
            <a:ext cx="8243303" cy="1077218"/>
          </a:xfrm>
          <a:prstGeom prst="rect">
            <a:avLst/>
          </a:prstGeom>
          <a:noFill/>
          <a:ln w="9525">
            <a:noFill/>
            <a:miter lim="800000"/>
            <a:headEnd/>
            <a:tailEnd/>
          </a:ln>
        </p:spPr>
        <p:txBody>
          <a:bodyPr wrap="square">
            <a:spAutoFit/>
          </a:bodyPr>
          <a:lstStyle/>
          <a:p>
            <a:pPr algn="r"/>
            <a:r>
              <a:rPr lang="es-ES" sz="32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2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8" y="116631"/>
            <a:ext cx="92819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dondear rectángulo de esquina diagonal"/>
          <p:cNvSpPr/>
          <p:nvPr/>
        </p:nvSpPr>
        <p:spPr>
          <a:xfrm>
            <a:off x="779725" y="2204864"/>
            <a:ext cx="7503583" cy="3240360"/>
          </a:xfrm>
          <a:prstGeom prst="round2Diag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7 CuadroTexto"/>
          <p:cNvSpPr txBox="1">
            <a:spLocks noChangeArrowheads="1"/>
          </p:cNvSpPr>
          <p:nvPr/>
        </p:nvSpPr>
        <p:spPr bwMode="auto">
          <a:xfrm>
            <a:off x="1115616" y="2422006"/>
            <a:ext cx="7056783" cy="3108543"/>
          </a:xfrm>
          <a:prstGeom prst="rect">
            <a:avLst/>
          </a:prstGeom>
          <a:noFill/>
          <a:ln w="9525">
            <a:noFill/>
            <a:miter lim="800000"/>
            <a:headEnd/>
            <a:tailEnd/>
          </a:ln>
        </p:spPr>
        <p:txBody>
          <a:bodyPr wrap="square">
            <a:spAutoFit/>
          </a:bodyPr>
          <a:lstStyle/>
          <a:p>
            <a:r>
              <a:rPr lang="es-ES" sz="1400" b="1" dirty="0"/>
              <a:t>Campaña de Marketing</a:t>
            </a:r>
          </a:p>
          <a:p>
            <a:endParaRPr lang="es-ES" sz="1400" b="1" dirty="0"/>
          </a:p>
          <a:p>
            <a:r>
              <a:rPr lang="es-ES" sz="1400" dirty="0"/>
              <a:t>Para asegurar el éxito del Salón, </a:t>
            </a:r>
            <a:r>
              <a:rPr lang="es-ES" sz="1400" dirty="0" err="1"/>
              <a:t>Leonoticias</a:t>
            </a:r>
            <a:r>
              <a:rPr lang="es-ES" sz="1400" dirty="0"/>
              <a:t> y sus medios, con su experiencia en el sector, llevará a cabo una intensa </a:t>
            </a:r>
            <a:r>
              <a:rPr lang="es-ES" sz="1400" b="1" dirty="0"/>
              <a:t>campaña de comunicación tanto informativa como publicitaria, en los medios de León, y en provincias limítrofes</a:t>
            </a:r>
            <a:r>
              <a:rPr lang="es-ES" sz="1400" dirty="0"/>
              <a:t>(Asturias, Galicia y Cantabria)</a:t>
            </a:r>
          </a:p>
          <a:p>
            <a:r>
              <a:rPr lang="es-ES" sz="1400" dirty="0"/>
              <a:t>•Campaña Revista especial </a:t>
            </a:r>
            <a:r>
              <a:rPr lang="es-ES" sz="1400" dirty="0" err="1"/>
              <a:t>Leonoticias</a:t>
            </a:r>
            <a:r>
              <a:rPr lang="es-ES" sz="1400" dirty="0"/>
              <a:t> FILE 17 Distribución en León y en la Feria.</a:t>
            </a:r>
          </a:p>
          <a:p>
            <a:r>
              <a:rPr lang="es-ES" sz="1400" dirty="0"/>
              <a:t>•Cuñas en radio.</a:t>
            </a:r>
          </a:p>
          <a:p>
            <a:r>
              <a:rPr lang="es-ES" sz="1400" dirty="0"/>
              <a:t>•Publicidad exterior.</a:t>
            </a:r>
          </a:p>
          <a:p>
            <a:r>
              <a:rPr lang="es-ES" sz="1400" dirty="0"/>
              <a:t>•Campaña en www.leonoticias.com, redes sociales, pisos.com, además de web propia: www.salonleon.es</a:t>
            </a:r>
          </a:p>
          <a:p>
            <a:r>
              <a:rPr lang="es-ES" sz="1400" dirty="0"/>
              <a:t>•Promociones e incentivos para los visitantes del salón.</a:t>
            </a:r>
          </a:p>
          <a:p>
            <a:r>
              <a:rPr lang="es-ES" sz="1400" dirty="0"/>
              <a:t>.</a:t>
            </a:r>
          </a:p>
          <a:p>
            <a:r>
              <a:rPr lang="es-ES" sz="1400" dirty="0"/>
              <a:t>.</a:t>
            </a:r>
          </a:p>
        </p:txBody>
      </p:sp>
      <p:sp>
        <p:nvSpPr>
          <p:cNvPr id="15" name="10 CuadroTexto"/>
          <p:cNvSpPr txBox="1">
            <a:spLocks noChangeArrowheads="1"/>
          </p:cNvSpPr>
          <p:nvPr/>
        </p:nvSpPr>
        <p:spPr bwMode="auto">
          <a:xfrm>
            <a:off x="5220072" y="6339406"/>
            <a:ext cx="122270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El PALACIN</a:t>
            </a:r>
          </a:p>
        </p:txBody>
      </p:sp>
      <p:sp>
        <p:nvSpPr>
          <p:cNvPr id="18" name="7 CuadroTexto"/>
          <p:cNvSpPr txBox="1">
            <a:spLocks noChangeArrowheads="1"/>
          </p:cNvSpPr>
          <p:nvPr/>
        </p:nvSpPr>
        <p:spPr bwMode="auto">
          <a:xfrm>
            <a:off x="323529" y="1196752"/>
            <a:ext cx="7056783" cy="338554"/>
          </a:xfrm>
          <a:prstGeom prst="rect">
            <a:avLst/>
          </a:prstGeom>
          <a:noFill/>
          <a:ln w="9525">
            <a:noFill/>
            <a:miter lim="800000"/>
            <a:headEnd/>
            <a:tailEnd/>
          </a:ln>
        </p:spPr>
        <p:txBody>
          <a:bodyPr wrap="square">
            <a:spAutoFit/>
          </a:bodyPr>
          <a:lstStyle/>
          <a:p>
            <a:pPr algn="just"/>
            <a:r>
              <a:rPr lang="es-ES" sz="1600" b="1" dirty="0">
                <a:latin typeface="Calibri" pitchFamily="34" charset="0"/>
              </a:rPr>
              <a:t>www.salonleon.es</a:t>
            </a:r>
          </a:p>
        </p:txBody>
      </p:sp>
      <p:pic>
        <p:nvPicPr>
          <p:cNvPr id="11" name="2 Imagen" descr="llaves.jpg"/>
          <p:cNvPicPr>
            <a:picLocks noChangeAspect="1"/>
          </p:cNvPicPr>
          <p:nvPr/>
        </p:nvPicPr>
        <p:blipFill>
          <a:blip r:embed="rId6"/>
          <a:srcRect/>
          <a:stretch>
            <a:fillRect/>
          </a:stretch>
        </p:blipFill>
        <p:spPr bwMode="auto">
          <a:xfrm>
            <a:off x="7900721" y="5523884"/>
            <a:ext cx="1004887" cy="762000"/>
          </a:xfrm>
          <a:prstGeom prst="rect">
            <a:avLst/>
          </a:prstGeom>
          <a:noFill/>
          <a:ln w="9525">
            <a:noFill/>
            <a:miter lim="800000"/>
            <a:headEnd/>
            <a:tailEnd/>
          </a:ln>
        </p:spPr>
      </p:pic>
      <p:sp>
        <p:nvSpPr>
          <p:cNvPr id="16" name="15 CuadroTexto"/>
          <p:cNvSpPr txBox="1"/>
          <p:nvPr/>
        </p:nvSpPr>
        <p:spPr>
          <a:xfrm>
            <a:off x="2557995" y="5498648"/>
            <a:ext cx="3947041" cy="738664"/>
          </a:xfrm>
          <a:prstGeom prst="rect">
            <a:avLst/>
          </a:prstGeom>
          <a:noFill/>
        </p:spPr>
        <p:txBody>
          <a:bodyPr wrap="square" rtlCol="0">
            <a:spAutoFit/>
          </a:bodyPr>
          <a:lstStyle/>
          <a:p>
            <a:pPr algn="ctr"/>
            <a:r>
              <a:rPr lang="es-ES" sz="2400" b="1" dirty="0">
                <a:latin typeface="Verdana" panose="020B0604030504040204" pitchFamily="34" charset="0"/>
                <a:ea typeface="Verdana" panose="020B0604030504040204" pitchFamily="34" charset="0"/>
                <a:cs typeface="Verdana" panose="020B0604030504040204" pitchFamily="34" charset="0"/>
              </a:rPr>
              <a:t>V</a:t>
            </a:r>
            <a:r>
              <a:rPr lang="es-ES" sz="2400" dirty="0">
                <a:latin typeface="Verdana" panose="020B0604030504040204" pitchFamily="34" charset="0"/>
                <a:ea typeface="Verdana" panose="020B0604030504040204" pitchFamily="34" charset="0"/>
                <a:cs typeface="Verdana" panose="020B0604030504040204" pitchFamily="34" charset="0"/>
              </a:rPr>
              <a:t>ivienda</a:t>
            </a:r>
            <a:r>
              <a:rPr lang="es-ES" sz="2400" b="1" dirty="0">
                <a:latin typeface="Verdana" panose="020B0604030504040204" pitchFamily="34" charset="0"/>
                <a:ea typeface="Verdana" panose="020B0604030504040204" pitchFamily="34" charset="0"/>
                <a:cs typeface="Verdana" panose="020B0604030504040204" pitchFamily="34" charset="0"/>
              </a:rPr>
              <a:t> F</a:t>
            </a:r>
            <a:r>
              <a:rPr lang="es-ES" sz="2400" dirty="0">
                <a:latin typeface="Verdana" panose="020B0604030504040204" pitchFamily="34" charset="0"/>
                <a:ea typeface="Verdana" panose="020B0604030504040204" pitchFamily="34" charset="0"/>
                <a:cs typeface="Verdana" panose="020B0604030504040204" pitchFamily="34" charset="0"/>
              </a:rPr>
              <a:t>usión</a:t>
            </a:r>
          </a:p>
          <a:p>
            <a:pPr algn="ctr"/>
            <a:r>
              <a:rPr lang="es-ES" b="1" dirty="0">
                <a:latin typeface="Verdana" panose="020B0604030504040204" pitchFamily="34" charset="0"/>
                <a:ea typeface="Verdana" panose="020B0604030504040204" pitchFamily="34" charset="0"/>
                <a:cs typeface="Verdana" panose="020B0604030504040204" pitchFamily="34" charset="0"/>
              </a:rPr>
              <a:t>V</a:t>
            </a:r>
            <a:r>
              <a:rPr lang="es-ES" dirty="0">
                <a:latin typeface="Verdana" panose="020B0604030504040204" pitchFamily="34" charset="0"/>
                <a:ea typeface="Verdana" panose="020B0604030504040204" pitchFamily="34" charset="0"/>
                <a:cs typeface="Verdana" panose="020B0604030504040204" pitchFamily="34" charset="0"/>
              </a:rPr>
              <a:t>en</a:t>
            </a:r>
            <a:r>
              <a:rPr lang="es-ES" b="1" dirty="0">
                <a:latin typeface="Verdana" panose="020B0604030504040204" pitchFamily="34" charset="0"/>
                <a:ea typeface="Verdana" panose="020B0604030504040204" pitchFamily="34" charset="0"/>
                <a:cs typeface="Verdana" panose="020B0604030504040204" pitchFamily="34" charset="0"/>
              </a:rPr>
              <a:t> a c</a:t>
            </a:r>
            <a:r>
              <a:rPr lang="es-ES" dirty="0">
                <a:latin typeface="Verdana" panose="020B0604030504040204" pitchFamily="34" charset="0"/>
                <a:ea typeface="Verdana" panose="020B0604030504040204" pitchFamily="34" charset="0"/>
                <a:cs typeface="Verdana" panose="020B0604030504040204" pitchFamily="34" charset="0"/>
              </a:rPr>
              <a:t>onocerlo</a:t>
            </a:r>
          </a:p>
        </p:txBody>
      </p:sp>
    </p:spTree>
    <p:extLst>
      <p:ext uri="{BB962C8B-B14F-4D97-AF65-F5344CB8AC3E}">
        <p14:creationId xmlns:p14="http://schemas.microsoft.com/office/powerpoint/2010/main" val="221552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ILE copi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5749247"/>
            <a:ext cx="1188132" cy="1064129"/>
          </a:xfrm>
          <a:prstGeom prst="rect">
            <a:avLst/>
          </a:prstGeom>
        </p:spPr>
      </p:pic>
      <p:sp>
        <p:nvSpPr>
          <p:cNvPr id="15367" name="10 CuadroTexto"/>
          <p:cNvSpPr txBox="1">
            <a:spLocks noChangeArrowheads="1"/>
          </p:cNvSpPr>
          <p:nvPr/>
        </p:nvSpPr>
        <p:spPr bwMode="auto">
          <a:xfrm>
            <a:off x="1986488" y="6332146"/>
            <a:ext cx="260654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12,13 y 14 mayo de  2017</a:t>
            </a:r>
          </a:p>
        </p:txBody>
      </p:sp>
      <p:pic>
        <p:nvPicPr>
          <p:cNvPr id="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08" y="6313760"/>
            <a:ext cx="1841500" cy="355600"/>
          </a:xfrm>
          <a:prstGeom prst="rect">
            <a:avLst/>
          </a:prstGeom>
        </p:spPr>
      </p:pic>
      <p:sp>
        <p:nvSpPr>
          <p:cNvPr id="10" name="4 CuadroTexto"/>
          <p:cNvSpPr txBox="1">
            <a:spLocks noChangeArrowheads="1"/>
          </p:cNvSpPr>
          <p:nvPr/>
        </p:nvSpPr>
        <p:spPr bwMode="auto">
          <a:xfrm>
            <a:off x="457001" y="116632"/>
            <a:ext cx="8243303" cy="1077218"/>
          </a:xfrm>
          <a:prstGeom prst="rect">
            <a:avLst/>
          </a:prstGeom>
          <a:noFill/>
          <a:ln w="9525">
            <a:noFill/>
            <a:miter lim="800000"/>
            <a:headEnd/>
            <a:tailEnd/>
          </a:ln>
        </p:spPr>
        <p:txBody>
          <a:bodyPr wrap="square">
            <a:spAutoFit/>
          </a:bodyPr>
          <a:lstStyle/>
          <a:p>
            <a:pPr algn="r"/>
            <a:r>
              <a:rPr lang="es-ES" sz="32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2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8" y="116631"/>
            <a:ext cx="92819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Redondear rectángulo de esquina diagonal"/>
          <p:cNvSpPr/>
          <p:nvPr/>
        </p:nvSpPr>
        <p:spPr>
          <a:xfrm>
            <a:off x="668816" y="1706928"/>
            <a:ext cx="7503583" cy="3816956"/>
          </a:xfrm>
          <a:prstGeom prst="round2Diag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3" name="7 CuadroTexto"/>
          <p:cNvSpPr txBox="1">
            <a:spLocks noChangeArrowheads="1"/>
          </p:cNvSpPr>
          <p:nvPr/>
        </p:nvSpPr>
        <p:spPr bwMode="auto">
          <a:xfrm>
            <a:off x="899592" y="2318097"/>
            <a:ext cx="4104456" cy="3477875"/>
          </a:xfrm>
          <a:prstGeom prst="rect">
            <a:avLst/>
          </a:prstGeom>
          <a:noFill/>
          <a:ln w="9525">
            <a:noFill/>
            <a:miter lim="800000"/>
            <a:headEnd/>
            <a:tailEnd/>
          </a:ln>
        </p:spPr>
        <p:txBody>
          <a:bodyPr wrap="square">
            <a:spAutoFit/>
          </a:bodyPr>
          <a:lstStyle/>
          <a:p>
            <a:r>
              <a:rPr lang="es-ES" sz="1200" b="1" dirty="0"/>
              <a:t>Denominación: </a:t>
            </a:r>
            <a:r>
              <a:rPr lang="es-ES" sz="1200" dirty="0">
                <a:latin typeface="Helvetica" panose="020B0604020202020204" pitchFamily="34" charset="0"/>
                <a:cs typeface="Helvetica" panose="020B0604020202020204" pitchFamily="34" charset="0"/>
              </a:rPr>
              <a:t>Feria inmobiliaria de Viviendas y</a:t>
            </a:r>
          </a:p>
          <a:p>
            <a:r>
              <a:rPr lang="es-ES" sz="1200" dirty="0">
                <a:latin typeface="Helvetica" panose="020B0604020202020204" pitchFamily="34" charset="0"/>
                <a:cs typeface="Helvetica" panose="020B0604020202020204" pitchFamily="34" charset="0"/>
              </a:rPr>
              <a:t>Decoración de León</a:t>
            </a:r>
          </a:p>
          <a:p>
            <a:endParaRPr lang="es-ES" sz="1200" b="1" dirty="0"/>
          </a:p>
          <a:p>
            <a:r>
              <a:rPr lang="es-ES" sz="1200" b="1" dirty="0"/>
              <a:t>Organiza: </a:t>
            </a:r>
            <a:r>
              <a:rPr lang="es-ES" sz="1200" dirty="0"/>
              <a:t>LEONOTICIAS</a:t>
            </a:r>
          </a:p>
          <a:p>
            <a:endParaRPr lang="es-ES" sz="1200" b="1" dirty="0"/>
          </a:p>
          <a:p>
            <a:r>
              <a:rPr lang="es-ES" sz="1200" b="1" dirty="0"/>
              <a:t>Fechas:</a:t>
            </a:r>
            <a:r>
              <a:rPr lang="es-ES" sz="1200" dirty="0"/>
              <a:t>12,13 y 14 de mayo,</a:t>
            </a:r>
          </a:p>
          <a:p>
            <a:endParaRPr lang="es-ES" sz="1200" b="1" dirty="0"/>
          </a:p>
          <a:p>
            <a:r>
              <a:rPr lang="es-ES" sz="1200" b="1" dirty="0"/>
              <a:t>Lugar: </a:t>
            </a:r>
            <a:r>
              <a:rPr lang="es-ES" sz="1200" dirty="0" err="1"/>
              <a:t>Palacin</a:t>
            </a:r>
            <a:r>
              <a:rPr lang="es-ES" sz="1200" dirty="0"/>
              <a:t>, León</a:t>
            </a:r>
          </a:p>
          <a:p>
            <a:endParaRPr lang="es-ES" sz="1200" b="1" dirty="0"/>
          </a:p>
          <a:p>
            <a:r>
              <a:rPr lang="es-ES" sz="1200" b="1" dirty="0"/>
              <a:t>Horario: </a:t>
            </a:r>
            <a:endParaRPr lang="es-ES" sz="1200" dirty="0"/>
          </a:p>
          <a:p>
            <a:r>
              <a:rPr lang="es-ES" sz="1200" dirty="0"/>
              <a:t>Viernes de 16.00 a 20.30hrs.</a:t>
            </a:r>
          </a:p>
          <a:p>
            <a:r>
              <a:rPr lang="es-ES" sz="1200" dirty="0"/>
              <a:t>Sábado de 10.30 a 15.00hrs. y de 16.00 a 20.30 </a:t>
            </a:r>
            <a:r>
              <a:rPr lang="es-ES" sz="1200" dirty="0" err="1"/>
              <a:t>hrs</a:t>
            </a:r>
            <a:r>
              <a:rPr lang="es-ES" sz="1200" dirty="0"/>
              <a:t>.</a:t>
            </a:r>
          </a:p>
          <a:p>
            <a:r>
              <a:rPr lang="pt-BR" sz="1200" dirty="0"/>
              <a:t>Domingo de 10.30 a 15.00 </a:t>
            </a:r>
            <a:r>
              <a:rPr lang="pt-BR" sz="1200" dirty="0" err="1"/>
              <a:t>hrs</a:t>
            </a:r>
            <a:r>
              <a:rPr lang="pt-BR" sz="1200" dirty="0"/>
              <a:t>.</a:t>
            </a:r>
          </a:p>
          <a:p>
            <a:endParaRPr lang="es-ES" sz="1200" b="1" dirty="0"/>
          </a:p>
          <a:p>
            <a:endParaRPr lang="es-ES" sz="1200" b="1" dirty="0"/>
          </a:p>
          <a:p>
            <a:r>
              <a:rPr lang="es-ES" sz="1200" b="1" dirty="0"/>
              <a:t>Acceso gratuito</a:t>
            </a:r>
            <a:r>
              <a:rPr lang="es-ES" sz="1200" dirty="0"/>
              <a:t>	</a:t>
            </a:r>
          </a:p>
          <a:p>
            <a:r>
              <a:rPr lang="es-ES" sz="1400" dirty="0"/>
              <a:t>.</a:t>
            </a:r>
          </a:p>
          <a:p>
            <a:r>
              <a:rPr lang="es-ES" sz="1400" dirty="0"/>
              <a:t>.</a:t>
            </a:r>
          </a:p>
        </p:txBody>
      </p:sp>
      <p:sp>
        <p:nvSpPr>
          <p:cNvPr id="15" name="10 CuadroTexto"/>
          <p:cNvSpPr txBox="1">
            <a:spLocks noChangeArrowheads="1"/>
          </p:cNvSpPr>
          <p:nvPr/>
        </p:nvSpPr>
        <p:spPr bwMode="auto">
          <a:xfrm>
            <a:off x="5220072" y="6339406"/>
            <a:ext cx="122270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El PALACIN</a:t>
            </a:r>
          </a:p>
        </p:txBody>
      </p:sp>
      <p:sp>
        <p:nvSpPr>
          <p:cNvPr id="18" name="7 CuadroTexto"/>
          <p:cNvSpPr txBox="1">
            <a:spLocks noChangeArrowheads="1"/>
          </p:cNvSpPr>
          <p:nvPr/>
        </p:nvSpPr>
        <p:spPr bwMode="auto">
          <a:xfrm>
            <a:off x="323529" y="1196752"/>
            <a:ext cx="7056783" cy="338554"/>
          </a:xfrm>
          <a:prstGeom prst="rect">
            <a:avLst/>
          </a:prstGeom>
          <a:noFill/>
          <a:ln w="9525">
            <a:noFill/>
            <a:miter lim="800000"/>
            <a:headEnd/>
            <a:tailEnd/>
          </a:ln>
        </p:spPr>
        <p:txBody>
          <a:bodyPr wrap="square">
            <a:spAutoFit/>
          </a:bodyPr>
          <a:lstStyle/>
          <a:p>
            <a:pPr algn="just"/>
            <a:r>
              <a:rPr lang="es-ES" sz="1600" b="1" dirty="0">
                <a:latin typeface="Calibri" pitchFamily="34" charset="0"/>
              </a:rPr>
              <a:t>www.salonleon.es</a:t>
            </a:r>
          </a:p>
        </p:txBody>
      </p:sp>
      <p:sp>
        <p:nvSpPr>
          <p:cNvPr id="11" name="7 CuadroTexto"/>
          <p:cNvSpPr txBox="1">
            <a:spLocks noChangeArrowheads="1"/>
          </p:cNvSpPr>
          <p:nvPr/>
        </p:nvSpPr>
        <p:spPr bwMode="auto">
          <a:xfrm>
            <a:off x="5039544" y="2318097"/>
            <a:ext cx="4104456" cy="4031873"/>
          </a:xfrm>
          <a:prstGeom prst="rect">
            <a:avLst/>
          </a:prstGeom>
          <a:noFill/>
          <a:ln w="9525">
            <a:noFill/>
            <a:miter lim="800000"/>
            <a:headEnd/>
            <a:tailEnd/>
          </a:ln>
        </p:spPr>
        <p:txBody>
          <a:bodyPr wrap="square">
            <a:spAutoFit/>
          </a:bodyPr>
          <a:lstStyle/>
          <a:p>
            <a:r>
              <a:rPr lang="es-ES" sz="1200" b="1" dirty="0"/>
              <a:t>Destinatario: </a:t>
            </a:r>
            <a:r>
              <a:rPr lang="es-ES" sz="1200" dirty="0"/>
              <a:t>Gran público y </a:t>
            </a:r>
          </a:p>
          <a:p>
            <a:r>
              <a:rPr lang="es-ES" sz="1200" dirty="0"/>
              <a:t>profesionales del sector.</a:t>
            </a:r>
          </a:p>
          <a:p>
            <a:endParaRPr lang="es-ES" sz="1200" b="1" dirty="0"/>
          </a:p>
          <a:p>
            <a:r>
              <a:rPr lang="es-ES" sz="1200" b="1" dirty="0"/>
              <a:t>Ámbito geográfico: </a:t>
            </a:r>
            <a:r>
              <a:rPr lang="es-ES" sz="1200" dirty="0"/>
              <a:t>León y su </a:t>
            </a:r>
          </a:p>
          <a:p>
            <a:r>
              <a:rPr lang="es-ES" sz="1200" dirty="0"/>
              <a:t>área de influencia (Asturias, Galicia </a:t>
            </a:r>
          </a:p>
          <a:p>
            <a:r>
              <a:rPr lang="es-ES" sz="1200" dirty="0"/>
              <a:t>y Cantabria)</a:t>
            </a:r>
          </a:p>
          <a:p>
            <a:endParaRPr lang="es-ES" sz="1200" b="1" dirty="0"/>
          </a:p>
          <a:p>
            <a:r>
              <a:rPr lang="es-ES" sz="1200" b="1" dirty="0"/>
              <a:t>Persona de contacto:</a:t>
            </a:r>
            <a:endParaRPr lang="es-ES" sz="1200" dirty="0"/>
          </a:p>
          <a:p>
            <a:endParaRPr lang="es-ES" sz="1200" dirty="0"/>
          </a:p>
          <a:p>
            <a:r>
              <a:rPr lang="es-ES" sz="1200" dirty="0"/>
              <a:t>Julio Baruque</a:t>
            </a:r>
          </a:p>
          <a:p>
            <a:endParaRPr lang="es-ES" sz="1200" u="sng" dirty="0"/>
          </a:p>
          <a:p>
            <a:r>
              <a:rPr lang="es-ES" sz="1200" u="sng" dirty="0"/>
              <a:t>jbaruque@salonleon.es</a:t>
            </a:r>
          </a:p>
          <a:p>
            <a:endParaRPr lang="nl-NL" sz="1200" dirty="0"/>
          </a:p>
          <a:p>
            <a:r>
              <a:rPr lang="nl-NL" sz="1200" dirty="0"/>
              <a:t>telf: 629 404 230 </a:t>
            </a:r>
          </a:p>
          <a:p>
            <a:endParaRPr lang="es-ES" sz="1200" dirty="0"/>
          </a:p>
          <a:p>
            <a:endParaRPr lang="es-ES" sz="1200" dirty="0"/>
          </a:p>
          <a:p>
            <a:endParaRPr lang="es-ES" sz="1200" dirty="0"/>
          </a:p>
          <a:p>
            <a:r>
              <a:rPr lang="nl-NL" sz="1200" dirty="0"/>
              <a:t>	</a:t>
            </a:r>
          </a:p>
          <a:p>
            <a:r>
              <a:rPr lang="es-ES" sz="1200" dirty="0"/>
              <a:t>	</a:t>
            </a:r>
          </a:p>
          <a:p>
            <a:r>
              <a:rPr lang="es-ES" sz="1400" dirty="0"/>
              <a:t>.</a:t>
            </a:r>
          </a:p>
          <a:p>
            <a:r>
              <a:rPr lang="es-ES" sz="1400" dirty="0"/>
              <a:t>.</a:t>
            </a:r>
          </a:p>
        </p:txBody>
      </p:sp>
      <p:sp>
        <p:nvSpPr>
          <p:cNvPr id="14" name="7 CuadroTexto"/>
          <p:cNvSpPr txBox="1">
            <a:spLocks noChangeArrowheads="1"/>
          </p:cNvSpPr>
          <p:nvPr/>
        </p:nvSpPr>
        <p:spPr bwMode="auto">
          <a:xfrm>
            <a:off x="935088" y="1856437"/>
            <a:ext cx="4104456" cy="492443"/>
          </a:xfrm>
          <a:prstGeom prst="rect">
            <a:avLst/>
          </a:prstGeom>
          <a:noFill/>
          <a:ln w="9525">
            <a:noFill/>
            <a:miter lim="800000"/>
            <a:headEnd/>
            <a:tailEnd/>
          </a:ln>
        </p:spPr>
        <p:txBody>
          <a:bodyPr wrap="square">
            <a:spAutoFit/>
          </a:bodyPr>
          <a:lstStyle/>
          <a:p>
            <a:r>
              <a:rPr lang="es-ES" sz="1200" b="1" dirty="0"/>
              <a:t>Ficha Técnica</a:t>
            </a:r>
            <a:r>
              <a:rPr lang="es-ES" sz="1200" dirty="0"/>
              <a:t>	</a:t>
            </a:r>
          </a:p>
          <a:p>
            <a:endParaRPr lang="es-ES" sz="1400" dirty="0"/>
          </a:p>
        </p:txBody>
      </p:sp>
      <p:pic>
        <p:nvPicPr>
          <p:cNvPr id="16" name="2 Imagen" descr="llaves.jpg"/>
          <p:cNvPicPr>
            <a:picLocks noChangeAspect="1"/>
          </p:cNvPicPr>
          <p:nvPr/>
        </p:nvPicPr>
        <p:blipFill>
          <a:blip r:embed="rId6"/>
          <a:srcRect/>
          <a:stretch>
            <a:fillRect/>
          </a:stretch>
        </p:blipFill>
        <p:spPr bwMode="auto">
          <a:xfrm>
            <a:off x="7900721" y="5523884"/>
            <a:ext cx="1004887" cy="762000"/>
          </a:xfrm>
          <a:prstGeom prst="rect">
            <a:avLst/>
          </a:prstGeom>
          <a:noFill/>
          <a:ln w="9525">
            <a:noFill/>
            <a:miter lim="800000"/>
            <a:headEnd/>
            <a:tailEnd/>
          </a:ln>
        </p:spPr>
      </p:pic>
      <p:sp>
        <p:nvSpPr>
          <p:cNvPr id="19" name="18 CuadroTexto"/>
          <p:cNvSpPr txBox="1"/>
          <p:nvPr/>
        </p:nvSpPr>
        <p:spPr>
          <a:xfrm>
            <a:off x="2411760" y="5517232"/>
            <a:ext cx="3947041" cy="738664"/>
          </a:xfrm>
          <a:prstGeom prst="rect">
            <a:avLst/>
          </a:prstGeom>
          <a:noFill/>
        </p:spPr>
        <p:txBody>
          <a:bodyPr wrap="square" rtlCol="0">
            <a:spAutoFit/>
          </a:bodyPr>
          <a:lstStyle/>
          <a:p>
            <a:pPr algn="ctr"/>
            <a:r>
              <a:rPr lang="es-ES" sz="2400" b="1" dirty="0">
                <a:latin typeface="Verdana" panose="020B0604030504040204" pitchFamily="34" charset="0"/>
                <a:ea typeface="Verdana" panose="020B0604030504040204" pitchFamily="34" charset="0"/>
                <a:cs typeface="Verdana" panose="020B0604030504040204" pitchFamily="34" charset="0"/>
              </a:rPr>
              <a:t>V</a:t>
            </a:r>
            <a:r>
              <a:rPr lang="es-ES" sz="2400" dirty="0">
                <a:latin typeface="Verdana" panose="020B0604030504040204" pitchFamily="34" charset="0"/>
                <a:ea typeface="Verdana" panose="020B0604030504040204" pitchFamily="34" charset="0"/>
                <a:cs typeface="Verdana" panose="020B0604030504040204" pitchFamily="34" charset="0"/>
              </a:rPr>
              <a:t>ivienda</a:t>
            </a:r>
            <a:r>
              <a:rPr lang="es-ES" sz="2400" b="1" dirty="0">
                <a:latin typeface="Verdana" panose="020B0604030504040204" pitchFamily="34" charset="0"/>
                <a:ea typeface="Verdana" panose="020B0604030504040204" pitchFamily="34" charset="0"/>
                <a:cs typeface="Verdana" panose="020B0604030504040204" pitchFamily="34" charset="0"/>
              </a:rPr>
              <a:t> F</a:t>
            </a:r>
            <a:r>
              <a:rPr lang="es-ES" sz="2400" dirty="0">
                <a:latin typeface="Verdana" panose="020B0604030504040204" pitchFamily="34" charset="0"/>
                <a:ea typeface="Verdana" panose="020B0604030504040204" pitchFamily="34" charset="0"/>
                <a:cs typeface="Verdana" panose="020B0604030504040204" pitchFamily="34" charset="0"/>
              </a:rPr>
              <a:t>usión</a:t>
            </a:r>
          </a:p>
          <a:p>
            <a:pPr algn="ctr"/>
            <a:r>
              <a:rPr lang="es-ES" b="1" dirty="0">
                <a:latin typeface="Verdana" panose="020B0604030504040204" pitchFamily="34" charset="0"/>
                <a:ea typeface="Verdana" panose="020B0604030504040204" pitchFamily="34" charset="0"/>
                <a:cs typeface="Verdana" panose="020B0604030504040204" pitchFamily="34" charset="0"/>
              </a:rPr>
              <a:t>V</a:t>
            </a:r>
            <a:r>
              <a:rPr lang="es-ES" dirty="0">
                <a:latin typeface="Verdana" panose="020B0604030504040204" pitchFamily="34" charset="0"/>
                <a:ea typeface="Verdana" panose="020B0604030504040204" pitchFamily="34" charset="0"/>
                <a:cs typeface="Verdana" panose="020B0604030504040204" pitchFamily="34" charset="0"/>
              </a:rPr>
              <a:t>en</a:t>
            </a:r>
            <a:r>
              <a:rPr lang="es-ES" b="1" dirty="0">
                <a:latin typeface="Verdana" panose="020B0604030504040204" pitchFamily="34" charset="0"/>
                <a:ea typeface="Verdana" panose="020B0604030504040204" pitchFamily="34" charset="0"/>
                <a:cs typeface="Verdana" panose="020B0604030504040204" pitchFamily="34" charset="0"/>
              </a:rPr>
              <a:t> a c</a:t>
            </a:r>
            <a:r>
              <a:rPr lang="es-ES" dirty="0">
                <a:latin typeface="Verdana" panose="020B0604030504040204" pitchFamily="34" charset="0"/>
                <a:ea typeface="Verdana" panose="020B0604030504040204" pitchFamily="34" charset="0"/>
                <a:cs typeface="Verdana" panose="020B0604030504040204" pitchFamily="34" charset="0"/>
              </a:rPr>
              <a:t>onocerlo</a:t>
            </a:r>
          </a:p>
        </p:txBody>
      </p:sp>
    </p:spTree>
    <p:extLst>
      <p:ext uri="{BB962C8B-B14F-4D97-AF65-F5344CB8AC3E}">
        <p14:creationId xmlns:p14="http://schemas.microsoft.com/office/powerpoint/2010/main" val="368528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ILE copi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5749247"/>
            <a:ext cx="1188132" cy="1064129"/>
          </a:xfrm>
          <a:prstGeom prst="rect">
            <a:avLst/>
          </a:prstGeom>
        </p:spPr>
      </p:pic>
      <p:sp>
        <p:nvSpPr>
          <p:cNvPr id="15367" name="10 CuadroTexto"/>
          <p:cNvSpPr txBox="1">
            <a:spLocks noChangeArrowheads="1"/>
          </p:cNvSpPr>
          <p:nvPr/>
        </p:nvSpPr>
        <p:spPr bwMode="auto">
          <a:xfrm>
            <a:off x="1986488" y="6332146"/>
            <a:ext cx="260654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12,13 y 14 mayo de  2017</a:t>
            </a:r>
          </a:p>
        </p:txBody>
      </p:sp>
      <p:pic>
        <p:nvPicPr>
          <p:cNvPr id="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08" y="6313760"/>
            <a:ext cx="1841500" cy="355600"/>
          </a:xfrm>
          <a:prstGeom prst="rect">
            <a:avLst/>
          </a:prstGeom>
        </p:spPr>
      </p:pic>
      <p:sp>
        <p:nvSpPr>
          <p:cNvPr id="10" name="4 CuadroTexto"/>
          <p:cNvSpPr txBox="1">
            <a:spLocks noChangeArrowheads="1"/>
          </p:cNvSpPr>
          <p:nvPr/>
        </p:nvSpPr>
        <p:spPr bwMode="auto">
          <a:xfrm>
            <a:off x="457001" y="116632"/>
            <a:ext cx="8243303" cy="1077218"/>
          </a:xfrm>
          <a:prstGeom prst="rect">
            <a:avLst/>
          </a:prstGeom>
          <a:noFill/>
          <a:ln w="9525">
            <a:noFill/>
            <a:miter lim="800000"/>
            <a:headEnd/>
            <a:tailEnd/>
          </a:ln>
        </p:spPr>
        <p:txBody>
          <a:bodyPr wrap="square">
            <a:spAutoFit/>
          </a:bodyPr>
          <a:lstStyle/>
          <a:p>
            <a:pPr algn="r"/>
            <a:r>
              <a:rPr lang="es-ES" sz="32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2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8" y="116631"/>
            <a:ext cx="92819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0 CuadroTexto"/>
          <p:cNvSpPr txBox="1">
            <a:spLocks noChangeArrowheads="1"/>
          </p:cNvSpPr>
          <p:nvPr/>
        </p:nvSpPr>
        <p:spPr bwMode="auto">
          <a:xfrm>
            <a:off x="5220072" y="6339406"/>
            <a:ext cx="122270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El PALACIN</a:t>
            </a:r>
          </a:p>
        </p:txBody>
      </p:sp>
      <p:sp>
        <p:nvSpPr>
          <p:cNvPr id="18" name="7 CuadroTexto"/>
          <p:cNvSpPr txBox="1">
            <a:spLocks noChangeArrowheads="1"/>
          </p:cNvSpPr>
          <p:nvPr/>
        </p:nvSpPr>
        <p:spPr bwMode="auto">
          <a:xfrm>
            <a:off x="323529" y="1196752"/>
            <a:ext cx="7056783" cy="338554"/>
          </a:xfrm>
          <a:prstGeom prst="rect">
            <a:avLst/>
          </a:prstGeom>
          <a:noFill/>
          <a:ln w="9525">
            <a:noFill/>
            <a:miter lim="800000"/>
            <a:headEnd/>
            <a:tailEnd/>
          </a:ln>
        </p:spPr>
        <p:txBody>
          <a:bodyPr wrap="square">
            <a:spAutoFit/>
          </a:bodyPr>
          <a:lstStyle/>
          <a:p>
            <a:pPr algn="just"/>
            <a:r>
              <a:rPr lang="es-ES" sz="1600" b="1" dirty="0">
                <a:latin typeface="Calibri" pitchFamily="34" charset="0"/>
              </a:rPr>
              <a:t>www.salonleon.es</a:t>
            </a:r>
          </a:p>
        </p:txBody>
      </p:sp>
      <p:sp>
        <p:nvSpPr>
          <p:cNvPr id="23" name="22 Redondear rectángulo de esquina diagonal"/>
          <p:cNvSpPr/>
          <p:nvPr/>
        </p:nvSpPr>
        <p:spPr>
          <a:xfrm>
            <a:off x="457001" y="1628800"/>
            <a:ext cx="7560840" cy="3895084"/>
          </a:xfrm>
          <a:prstGeom prst="round2Diag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4" name="15 Rectángulo"/>
          <p:cNvSpPr>
            <a:spLocks noChangeArrowheads="1"/>
          </p:cNvSpPr>
          <p:nvPr/>
        </p:nvSpPr>
        <p:spPr bwMode="auto">
          <a:xfrm>
            <a:off x="2627561" y="1227298"/>
            <a:ext cx="3042338" cy="461665"/>
          </a:xfrm>
          <a:prstGeom prst="rect">
            <a:avLst/>
          </a:prstGeom>
          <a:noFill/>
          <a:ln w="9525">
            <a:noFill/>
            <a:miter lim="800000"/>
            <a:headEnd/>
            <a:tailEnd/>
          </a:ln>
        </p:spPr>
        <p:txBody>
          <a:bodyPr wrap="square">
            <a:spAutoFit/>
          </a:bodyPr>
          <a:lstStyle/>
          <a:p>
            <a:r>
              <a:rPr lang="es-ES" sz="2400" b="1" dirty="0">
                <a:latin typeface="Calibri" pitchFamily="34" charset="0"/>
              </a:rPr>
              <a:t>Tarifas Stand</a:t>
            </a:r>
          </a:p>
        </p:txBody>
      </p:sp>
      <p:graphicFrame>
        <p:nvGraphicFramePr>
          <p:cNvPr id="25" name="Group 56"/>
          <p:cNvGraphicFramePr>
            <a:graphicFrameLocks noGrp="1"/>
          </p:cNvGraphicFramePr>
          <p:nvPr>
            <p:extLst>
              <p:ext uri="{D42A27DB-BD31-4B8C-83A1-F6EECF244321}">
                <p14:modId xmlns:p14="http://schemas.microsoft.com/office/powerpoint/2010/main" val="849148910"/>
              </p:ext>
            </p:extLst>
          </p:nvPr>
        </p:nvGraphicFramePr>
        <p:xfrm>
          <a:off x="512421" y="1658391"/>
          <a:ext cx="7443720" cy="3835902"/>
        </p:xfrm>
        <a:graphic>
          <a:graphicData uri="http://schemas.openxmlformats.org/drawingml/2006/table">
            <a:tbl>
              <a:tblPr/>
              <a:tblGrid>
                <a:gridCol w="1183365">
                  <a:extLst>
                    <a:ext uri="{9D8B030D-6E8A-4147-A177-3AD203B41FA5}">
                      <a16:colId xmlns:a16="http://schemas.microsoft.com/office/drawing/2014/main" val="20000"/>
                    </a:ext>
                  </a:extLst>
                </a:gridCol>
                <a:gridCol w="575408">
                  <a:extLst>
                    <a:ext uri="{9D8B030D-6E8A-4147-A177-3AD203B41FA5}">
                      <a16:colId xmlns:a16="http://schemas.microsoft.com/office/drawing/2014/main" val="20001"/>
                    </a:ext>
                  </a:extLst>
                </a:gridCol>
                <a:gridCol w="1470488">
                  <a:extLst>
                    <a:ext uri="{9D8B030D-6E8A-4147-A177-3AD203B41FA5}">
                      <a16:colId xmlns:a16="http://schemas.microsoft.com/office/drawing/2014/main" val="20002"/>
                    </a:ext>
                  </a:extLst>
                </a:gridCol>
                <a:gridCol w="1726225">
                  <a:extLst>
                    <a:ext uri="{9D8B030D-6E8A-4147-A177-3AD203B41FA5}">
                      <a16:colId xmlns:a16="http://schemas.microsoft.com/office/drawing/2014/main" val="20003"/>
                    </a:ext>
                  </a:extLst>
                </a:gridCol>
                <a:gridCol w="1553673">
                  <a:extLst>
                    <a:ext uri="{9D8B030D-6E8A-4147-A177-3AD203B41FA5}">
                      <a16:colId xmlns:a16="http://schemas.microsoft.com/office/drawing/2014/main" val="20004"/>
                    </a:ext>
                  </a:extLst>
                </a:gridCol>
                <a:gridCol w="934561">
                  <a:extLst>
                    <a:ext uri="{9D8B030D-6E8A-4147-A177-3AD203B41FA5}">
                      <a16:colId xmlns:a16="http://schemas.microsoft.com/office/drawing/2014/main" val="20005"/>
                    </a:ext>
                  </a:extLst>
                </a:gridCol>
              </a:tblGrid>
              <a:tr h="616816">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dirty="0">
                          <a:ln>
                            <a:noFill/>
                          </a:ln>
                          <a:solidFill>
                            <a:schemeClr val="tx1"/>
                          </a:solidFill>
                          <a:effectLst/>
                          <a:latin typeface="Calibri" pitchFamily="34" charset="0"/>
                        </a:rPr>
                        <a:t>     Salón</a:t>
                      </a:r>
                    </a:p>
                  </a:txBody>
                  <a:tcPr marL="89400" marR="89400" marT="44700" marB="44700"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600" b="1" i="0" u="none" strike="noStrike" cap="none" normalizeH="0" baseline="0" dirty="0">
                          <a:ln>
                            <a:noFill/>
                          </a:ln>
                          <a:solidFill>
                            <a:schemeClr val="tx1"/>
                          </a:solidFill>
                          <a:effectLst/>
                          <a:latin typeface="Calibri" pitchFamily="34" charset="0"/>
                        </a:rPr>
                        <a:t>m2</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1" i="0" u="none" strike="noStrike" cap="none" normalizeH="0" baseline="0" dirty="0">
                          <a:ln>
                            <a:noFill/>
                          </a:ln>
                          <a:solidFill>
                            <a:schemeClr val="tx1"/>
                          </a:solidFill>
                          <a:effectLst/>
                          <a:latin typeface="Calibri" pitchFamily="34" charset="0"/>
                        </a:rPr>
                        <a:t>Equipamiento</a:t>
                      </a:r>
                      <a:r>
                        <a:rPr kumimoji="0" lang="es-ES" sz="1200" b="1" i="0" u="none" strike="noStrike" cap="none" normalizeH="0" baseline="0" dirty="0">
                          <a:ln>
                            <a:noFill/>
                          </a:ln>
                          <a:solidFill>
                            <a:schemeClr val="tx1"/>
                          </a:solidFill>
                          <a:effectLst/>
                          <a:latin typeface="Calibri" pitchFamily="34" charset="0"/>
                        </a:rPr>
                        <a:t>*</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s-E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s-ES" sz="11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100" b="0" i="0" u="none" strike="noStrike" cap="none" normalizeH="0" baseline="0" dirty="0">
                          <a:ln>
                            <a:noFill/>
                          </a:ln>
                          <a:solidFill>
                            <a:schemeClr val="tx1"/>
                          </a:solidFill>
                          <a:effectLst/>
                          <a:latin typeface="Calibri" pitchFamily="34" charset="0"/>
                        </a:rPr>
                        <a:t>Revista</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2800" b="0" i="0" u="none" strike="noStrike" cap="none" normalizeH="0" baseline="0" dirty="0">
                        <a:ln>
                          <a:noFill/>
                        </a:ln>
                        <a:solidFill>
                          <a:schemeClr val="tx1"/>
                        </a:solidFill>
                        <a:effectLst/>
                        <a:latin typeface="Calibri" pitchFamily="34" charset="0"/>
                      </a:endParaRP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600" b="0" i="0" u="none" strike="noStrike" cap="none" normalizeH="0" baseline="0" dirty="0">
                          <a:ln>
                            <a:noFill/>
                          </a:ln>
                          <a:solidFill>
                            <a:schemeClr val="tx1"/>
                          </a:solidFill>
                          <a:effectLst/>
                          <a:latin typeface="Calibri" pitchFamily="34" charset="0"/>
                        </a:rPr>
                        <a:t>Precio</a:t>
                      </a:r>
                      <a:endParaRPr kumimoji="0" lang="es-ES" sz="1200" b="0" i="0" u="none" strike="noStrike" cap="none" normalizeH="0" baseline="0" dirty="0">
                        <a:ln>
                          <a:noFill/>
                        </a:ln>
                        <a:solidFill>
                          <a:schemeClr val="tx1"/>
                        </a:solidFill>
                        <a:effectLst/>
                        <a:latin typeface="Calibri" pitchFamily="34" charset="0"/>
                      </a:endParaRPr>
                    </a:p>
                  </a:txBody>
                  <a:tcPr marL="89400" marR="89400" marT="44700" marB="44700"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98044">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Stand </a:t>
                      </a:r>
                      <a:r>
                        <a:rPr kumimoji="0" lang="es-ES" sz="1400" b="1" i="0" u="none" strike="noStrike" cap="none" normalizeH="0" baseline="0" dirty="0">
                          <a:ln>
                            <a:noFill/>
                          </a:ln>
                          <a:solidFill>
                            <a:schemeClr val="tx1"/>
                          </a:solidFill>
                          <a:effectLst/>
                          <a:latin typeface="Calibri" pitchFamily="34" charset="0"/>
                        </a:rPr>
                        <a:t>Simple</a:t>
                      </a:r>
                      <a:r>
                        <a:rPr kumimoji="0" lang="es-ES" sz="1400" b="0" i="0" u="none" strike="noStrike" cap="none" normalizeH="0" baseline="0" dirty="0">
                          <a:ln>
                            <a:noFill/>
                          </a:ln>
                          <a:solidFill>
                            <a:schemeClr val="tx1"/>
                          </a:solidFill>
                          <a:effectLst/>
                          <a:latin typeface="Calibri" pitchFamily="34" charset="0"/>
                        </a:rPr>
                        <a:t> modular</a:t>
                      </a:r>
                    </a:p>
                  </a:txBody>
                  <a:tcPr marL="89400" marR="89400" marT="44700" marB="4470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6</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100" b="0" i="0" u="none" strike="noStrike" cap="none" normalizeH="0" baseline="0" dirty="0">
                          <a:ln>
                            <a:noFill/>
                          </a:ln>
                          <a:solidFill>
                            <a:schemeClr val="tx1"/>
                          </a:solidFill>
                          <a:effectLst/>
                          <a:latin typeface="Calibri" pitchFamily="34" charset="0"/>
                        </a:rPr>
                        <a:t>Moqueta + 1 mesa circular + 3 sillas +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100" b="0" i="0" u="none" strike="noStrike" cap="none" normalizeH="0" baseline="0" dirty="0">
                          <a:ln>
                            <a:noFill/>
                          </a:ln>
                          <a:solidFill>
                            <a:schemeClr val="tx1"/>
                          </a:solidFill>
                          <a:effectLst/>
                          <a:latin typeface="Calibri" pitchFamily="34" charset="0"/>
                        </a:rPr>
                        <a:t>1 mostrador y 1 taburete.</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400" b="0" i="0" u="none" strike="noStrike" cap="none" normalizeH="0" baseline="0" dirty="0">
                          <a:ln>
                            <a:noFill/>
                          </a:ln>
                          <a:solidFill>
                            <a:schemeClr val="tx1"/>
                          </a:solidFill>
                          <a:effectLst/>
                          <a:latin typeface="Calibri" pitchFamily="34" charset="0"/>
                        </a:rPr>
                        <a:t>Faldón 2x5 color**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400" b="0" i="0" u="none" strike="noStrike" cap="none" normalizeH="0" baseline="0">
                          <a:ln>
                            <a:noFill/>
                          </a:ln>
                          <a:solidFill>
                            <a:schemeClr val="tx1"/>
                          </a:solidFill>
                          <a:effectLst/>
                          <a:latin typeface="Calibri" pitchFamily="34" charset="0"/>
                        </a:rPr>
                        <a:t>Entrevista</a:t>
                      </a:r>
                      <a:endParaRPr kumimoji="0" lang="es-ES" sz="1400" b="0" i="0" u="none" strike="noStrike" cap="none" normalizeH="0" baseline="0" dirty="0">
                        <a:ln>
                          <a:noFill/>
                        </a:ln>
                        <a:solidFill>
                          <a:schemeClr val="tx1"/>
                        </a:solidFill>
                        <a:effectLst/>
                        <a:latin typeface="Calibri" pitchFamily="34" charset="0"/>
                      </a:endParaRP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Presencia con logotipo</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800 €</a:t>
                      </a:r>
                    </a:p>
                  </a:txBody>
                  <a:tcPr marL="89400" marR="89400" marT="44700" marB="4470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39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Stand </a:t>
                      </a:r>
                      <a:r>
                        <a:rPr kumimoji="0" lang="es-ES" sz="1400" b="1" i="0" u="none" strike="noStrike" cap="none" normalizeH="0" baseline="0" dirty="0">
                          <a:ln>
                            <a:noFill/>
                          </a:ln>
                          <a:solidFill>
                            <a:schemeClr val="tx1"/>
                          </a:solidFill>
                          <a:effectLst/>
                          <a:latin typeface="Calibri" pitchFamily="34" charset="0"/>
                        </a:rPr>
                        <a:t>Básico </a:t>
                      </a:r>
                      <a:r>
                        <a:rPr kumimoji="0" lang="es-ES" sz="1400" b="0" i="0" u="none" strike="noStrike" cap="none" normalizeH="0" baseline="0" dirty="0">
                          <a:ln>
                            <a:noFill/>
                          </a:ln>
                          <a:solidFill>
                            <a:schemeClr val="tx1"/>
                          </a:solidFill>
                          <a:effectLst/>
                          <a:latin typeface="Calibri" pitchFamily="34" charset="0"/>
                        </a:rPr>
                        <a:t>modular</a:t>
                      </a:r>
                    </a:p>
                  </a:txBody>
                  <a:tcPr marL="89400" marR="89400" marT="44700" marB="4470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12</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100" b="0" i="0" u="none" strike="noStrike" cap="none" normalizeH="0" baseline="0" dirty="0">
                          <a:ln>
                            <a:noFill/>
                          </a:ln>
                          <a:solidFill>
                            <a:schemeClr val="tx1"/>
                          </a:solidFill>
                          <a:effectLst/>
                          <a:latin typeface="Calibri" pitchFamily="34" charset="0"/>
                        </a:rPr>
                        <a:t>2 mesas circulares + 6 sillas + 1mostrador y 1 taburete.</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Faldón 3x5 color**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400" b="0" i="0" u="none" strike="noStrike" cap="none" normalizeH="0" baseline="0" dirty="0">
                          <a:ln>
                            <a:noFill/>
                          </a:ln>
                          <a:solidFill>
                            <a:schemeClr val="tx1"/>
                          </a:solidFill>
                          <a:effectLst/>
                          <a:latin typeface="Calibri" pitchFamily="34" charset="0"/>
                        </a:rPr>
                        <a:t>Entrevista</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a:ln>
                            <a:noFill/>
                          </a:ln>
                          <a:solidFill>
                            <a:schemeClr val="tx1"/>
                          </a:solidFill>
                          <a:effectLst/>
                          <a:latin typeface="Calibri" pitchFamily="34" charset="0"/>
                        </a:rPr>
                        <a:t>Presencia con logotipo</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1.600 €</a:t>
                      </a:r>
                    </a:p>
                  </a:txBody>
                  <a:tcPr marL="89400" marR="89400" marT="44700" marB="4470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39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Stand </a:t>
                      </a:r>
                      <a:r>
                        <a:rPr kumimoji="0" lang="es-ES" sz="1400" b="1" i="0" u="none" strike="noStrike" cap="none" normalizeH="0" baseline="0" dirty="0">
                          <a:ln>
                            <a:noFill/>
                          </a:ln>
                          <a:solidFill>
                            <a:schemeClr val="tx1"/>
                          </a:solidFill>
                          <a:effectLst/>
                          <a:latin typeface="Calibri" pitchFamily="34" charset="0"/>
                        </a:rPr>
                        <a:t>Doble </a:t>
                      </a:r>
                      <a:r>
                        <a:rPr kumimoji="0" lang="es-ES" sz="1400" b="0" i="0" u="none" strike="noStrike" cap="none" normalizeH="0" baseline="0" dirty="0">
                          <a:ln>
                            <a:noFill/>
                          </a:ln>
                          <a:solidFill>
                            <a:schemeClr val="tx1"/>
                          </a:solidFill>
                          <a:effectLst/>
                          <a:latin typeface="Calibri" pitchFamily="34" charset="0"/>
                        </a:rPr>
                        <a:t>modular</a:t>
                      </a:r>
                    </a:p>
                  </a:txBody>
                  <a:tcPr marL="89400" marR="89400" marT="44700" marB="4470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24</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100" b="0" i="0" u="none" strike="noStrike" cap="none" normalizeH="0" baseline="0" dirty="0">
                          <a:ln>
                            <a:noFill/>
                          </a:ln>
                          <a:solidFill>
                            <a:schemeClr val="tx1"/>
                          </a:solidFill>
                          <a:effectLst/>
                          <a:latin typeface="Calibri" pitchFamily="34" charset="0"/>
                        </a:rPr>
                        <a:t>2 mesas circulares + 8 sillas + 2mostrador y 2 taburete.</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1/2 pág. color**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400" b="0" i="0" u="none" strike="noStrike" cap="none" normalizeH="0" baseline="0" dirty="0">
                          <a:ln>
                            <a:noFill/>
                          </a:ln>
                          <a:solidFill>
                            <a:schemeClr val="tx1"/>
                          </a:solidFill>
                          <a:effectLst/>
                          <a:latin typeface="Calibri" pitchFamily="34" charset="0"/>
                        </a:rPr>
                        <a:t>Entrevista</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100.000 impresiones</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2.100€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1400" b="0" i="0" u="none" strike="noStrike" cap="none" normalizeH="0" baseline="0" dirty="0">
                        <a:ln>
                          <a:noFill/>
                        </a:ln>
                        <a:solidFill>
                          <a:schemeClr val="tx1"/>
                        </a:solidFill>
                        <a:effectLst/>
                        <a:latin typeface="Calibri" pitchFamily="34" charset="0"/>
                      </a:endParaRPr>
                    </a:p>
                  </a:txBody>
                  <a:tcPr marL="89400" marR="89400" marT="44700" marB="4470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5068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Stand </a:t>
                      </a:r>
                      <a:r>
                        <a:rPr kumimoji="0" lang="es-ES" sz="1400" b="1" i="0" u="none" strike="noStrike" cap="none" normalizeH="0" baseline="0" dirty="0">
                          <a:ln>
                            <a:noFill/>
                          </a:ln>
                          <a:solidFill>
                            <a:schemeClr val="tx1"/>
                          </a:solidFill>
                          <a:effectLst/>
                          <a:latin typeface="Calibri" pitchFamily="34" charset="0"/>
                        </a:rPr>
                        <a:t>Doble </a:t>
                      </a:r>
                      <a:r>
                        <a:rPr kumimoji="0" lang="es-ES" sz="1400" b="0" i="0" u="none" strike="noStrike" cap="none" normalizeH="0" baseline="0" dirty="0">
                          <a:ln>
                            <a:noFill/>
                          </a:ln>
                          <a:solidFill>
                            <a:schemeClr val="tx1"/>
                          </a:solidFill>
                          <a:effectLst/>
                          <a:latin typeface="Calibri" pitchFamily="34" charset="0"/>
                        </a:rPr>
                        <a:t>modular</a:t>
                      </a:r>
                    </a:p>
                  </a:txBody>
                  <a:tcPr marL="89400" marR="89400" marT="44700" marB="44700"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48</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100" b="0" i="0" u="none" strike="noStrike" cap="none" normalizeH="0" baseline="0" dirty="0">
                          <a:ln>
                            <a:noFill/>
                          </a:ln>
                          <a:solidFill>
                            <a:schemeClr val="tx1"/>
                          </a:solidFill>
                          <a:effectLst/>
                          <a:latin typeface="Calibri" pitchFamily="34" charset="0"/>
                        </a:rPr>
                        <a:t>4 mesas circulares + 10 sillas, 2mostrador y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100" b="0" i="0" u="none" strike="noStrike" cap="none" normalizeH="0" baseline="0" dirty="0">
                          <a:ln>
                            <a:noFill/>
                          </a:ln>
                          <a:solidFill>
                            <a:schemeClr val="tx1"/>
                          </a:solidFill>
                          <a:effectLst/>
                          <a:latin typeface="Calibri" pitchFamily="34" charset="0"/>
                        </a:rPr>
                        <a:t>2 taburete.</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1 pág. color**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400" b="0" i="0" u="none" strike="noStrike" cap="none" normalizeH="0" baseline="0" dirty="0">
                          <a:ln>
                            <a:noFill/>
                          </a:ln>
                          <a:solidFill>
                            <a:schemeClr val="tx1"/>
                          </a:solidFill>
                          <a:effectLst/>
                          <a:latin typeface="Calibri" pitchFamily="34" charset="0"/>
                        </a:rPr>
                        <a:t>Entrevista</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200.000 impresiones</a:t>
                      </a:r>
                    </a:p>
                  </a:txBody>
                  <a:tcPr marL="89400" marR="89400" marT="44700" marB="44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400" b="0" i="0" u="none" strike="noStrike" cap="none" normalizeH="0" baseline="0" dirty="0">
                          <a:ln>
                            <a:noFill/>
                          </a:ln>
                          <a:solidFill>
                            <a:schemeClr val="tx1"/>
                          </a:solidFill>
                          <a:effectLst/>
                          <a:latin typeface="Calibri" pitchFamily="34" charset="0"/>
                        </a:rPr>
                        <a:t>3.850€</a:t>
                      </a:r>
                    </a:p>
                  </a:txBody>
                  <a:tcPr marL="89400" marR="89400" marT="44700" marB="44700"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6"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920" y="1772816"/>
            <a:ext cx="1496814" cy="289040"/>
          </a:xfrm>
          <a:prstGeom prst="rect">
            <a:avLst/>
          </a:prstGeom>
        </p:spPr>
      </p:pic>
      <p:pic>
        <p:nvPicPr>
          <p:cNvPr id="2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1772816"/>
            <a:ext cx="1496814" cy="289040"/>
          </a:xfrm>
          <a:prstGeom prst="rect">
            <a:avLst/>
          </a:prstGeom>
        </p:spPr>
      </p:pic>
      <p:sp>
        <p:nvSpPr>
          <p:cNvPr id="28" name="Rectangle 389"/>
          <p:cNvSpPr>
            <a:spLocks noChangeArrowheads="1"/>
          </p:cNvSpPr>
          <p:nvPr/>
        </p:nvSpPr>
        <p:spPr bwMode="auto">
          <a:xfrm>
            <a:off x="1331640" y="5716488"/>
            <a:ext cx="6264275" cy="304800"/>
          </a:xfrm>
          <a:prstGeom prst="rect">
            <a:avLst/>
          </a:prstGeom>
          <a:noFill/>
          <a:ln w="9525">
            <a:noFill/>
            <a:miter lim="800000"/>
            <a:headEnd/>
            <a:tailEnd/>
          </a:ln>
        </p:spPr>
        <p:txBody>
          <a:bodyPr>
            <a:spAutoFit/>
          </a:bodyPr>
          <a:lstStyle/>
          <a:p>
            <a:pPr>
              <a:spcBef>
                <a:spcPct val="20000"/>
              </a:spcBef>
            </a:pPr>
            <a:r>
              <a:rPr lang="es-ES" sz="1400" dirty="0"/>
              <a:t>*todos los stands incluyen rótulo </a:t>
            </a:r>
            <a:r>
              <a:rPr lang="es-ES" sz="1400" dirty="0" err="1"/>
              <a:t>standard</a:t>
            </a:r>
            <a:r>
              <a:rPr lang="es-ES" sz="1400" dirty="0"/>
              <a:t>, conexión </a:t>
            </a:r>
            <a:r>
              <a:rPr lang="es-ES" sz="1400" dirty="0" err="1"/>
              <a:t>wifi</a:t>
            </a:r>
            <a:r>
              <a:rPr lang="es-ES" sz="1400" dirty="0"/>
              <a:t> y toma de corriente</a:t>
            </a:r>
          </a:p>
        </p:txBody>
      </p:sp>
      <p:sp>
        <p:nvSpPr>
          <p:cNvPr id="29" name="Rectangle 182"/>
          <p:cNvSpPr>
            <a:spLocks noChangeArrowheads="1"/>
          </p:cNvSpPr>
          <p:nvPr/>
        </p:nvSpPr>
        <p:spPr bwMode="auto">
          <a:xfrm>
            <a:off x="1808075" y="6063099"/>
            <a:ext cx="6823994" cy="246221"/>
          </a:xfrm>
          <a:prstGeom prst="rect">
            <a:avLst/>
          </a:prstGeom>
          <a:noFill/>
          <a:ln w="9525">
            <a:noFill/>
            <a:miter lim="800000"/>
            <a:headEnd/>
            <a:tailEnd/>
          </a:ln>
        </p:spPr>
        <p:txBody>
          <a:bodyPr wrap="square">
            <a:spAutoFit/>
          </a:bodyPr>
          <a:lstStyle/>
          <a:p>
            <a:pPr>
              <a:spcBef>
                <a:spcPct val="20000"/>
              </a:spcBef>
            </a:pPr>
            <a:r>
              <a:rPr lang="es-ES" sz="1000" dirty="0"/>
              <a:t>**Noticias LEONNOTICIAS publicará el suplemento especial FILE 17 en LEÓN</a:t>
            </a:r>
          </a:p>
        </p:txBody>
      </p:sp>
      <p:sp>
        <p:nvSpPr>
          <p:cNvPr id="30" name="15 Rectángulo"/>
          <p:cNvSpPr>
            <a:spLocks noChangeArrowheads="1"/>
          </p:cNvSpPr>
          <p:nvPr/>
        </p:nvSpPr>
        <p:spPr bwMode="auto">
          <a:xfrm>
            <a:off x="395536" y="5497487"/>
            <a:ext cx="2232025" cy="307777"/>
          </a:xfrm>
          <a:prstGeom prst="rect">
            <a:avLst/>
          </a:prstGeom>
          <a:noFill/>
          <a:ln w="9525">
            <a:noFill/>
            <a:miter lim="800000"/>
            <a:headEnd/>
            <a:tailEnd/>
          </a:ln>
        </p:spPr>
        <p:txBody>
          <a:bodyPr>
            <a:spAutoFit/>
          </a:bodyPr>
          <a:lstStyle/>
          <a:p>
            <a:r>
              <a:rPr lang="es-ES" sz="1400" b="1" dirty="0">
                <a:latin typeface="Calibri" pitchFamily="34" charset="0"/>
              </a:rPr>
              <a:t>+ de 48 m2 consultar</a:t>
            </a:r>
          </a:p>
        </p:txBody>
      </p:sp>
      <p:pic>
        <p:nvPicPr>
          <p:cNvPr id="31" name="2 Imagen" descr="llaves.jpg"/>
          <p:cNvPicPr>
            <a:picLocks noChangeAspect="1"/>
          </p:cNvPicPr>
          <p:nvPr/>
        </p:nvPicPr>
        <p:blipFill>
          <a:blip r:embed="rId6"/>
          <a:srcRect/>
          <a:stretch>
            <a:fillRect/>
          </a:stretch>
        </p:blipFill>
        <p:spPr bwMode="auto">
          <a:xfrm>
            <a:off x="7900721" y="5523884"/>
            <a:ext cx="1004887" cy="762000"/>
          </a:xfrm>
          <a:prstGeom prst="rect">
            <a:avLst/>
          </a:prstGeom>
          <a:noFill/>
          <a:ln w="9525">
            <a:noFill/>
            <a:miter lim="800000"/>
            <a:headEnd/>
            <a:tailEnd/>
          </a:ln>
        </p:spPr>
      </p:pic>
    </p:spTree>
    <p:extLst>
      <p:ext uri="{BB962C8B-B14F-4D97-AF65-F5344CB8AC3E}">
        <p14:creationId xmlns:p14="http://schemas.microsoft.com/office/powerpoint/2010/main" val="1203102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descr="FILE copia.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516" y="5749247"/>
            <a:ext cx="1188132" cy="1064129"/>
          </a:xfrm>
          <a:prstGeom prst="rect">
            <a:avLst/>
          </a:prstGeom>
        </p:spPr>
      </p:pic>
      <p:sp>
        <p:nvSpPr>
          <p:cNvPr id="15367" name="10 CuadroTexto"/>
          <p:cNvSpPr txBox="1">
            <a:spLocks noChangeArrowheads="1"/>
          </p:cNvSpPr>
          <p:nvPr/>
        </p:nvSpPr>
        <p:spPr bwMode="auto">
          <a:xfrm>
            <a:off x="1986491" y="6332146"/>
            <a:ext cx="260654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12,13 y 14 mayo de  2017</a:t>
            </a:r>
          </a:p>
        </p:txBody>
      </p:sp>
      <p:pic>
        <p:nvPicPr>
          <p:cNvPr id="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08" y="6313760"/>
            <a:ext cx="1841500" cy="355600"/>
          </a:xfrm>
          <a:prstGeom prst="rect">
            <a:avLst/>
          </a:prstGeom>
        </p:spPr>
      </p:pic>
      <p:sp>
        <p:nvSpPr>
          <p:cNvPr id="10" name="4 CuadroTexto"/>
          <p:cNvSpPr txBox="1">
            <a:spLocks noChangeArrowheads="1"/>
          </p:cNvSpPr>
          <p:nvPr/>
        </p:nvSpPr>
        <p:spPr bwMode="auto">
          <a:xfrm>
            <a:off x="457001" y="116632"/>
            <a:ext cx="8243303" cy="1077218"/>
          </a:xfrm>
          <a:prstGeom prst="rect">
            <a:avLst/>
          </a:prstGeom>
          <a:noFill/>
          <a:ln w="9525">
            <a:noFill/>
            <a:miter lim="800000"/>
            <a:headEnd/>
            <a:tailEnd/>
          </a:ln>
        </p:spPr>
        <p:txBody>
          <a:bodyPr wrap="square">
            <a:spAutoFit/>
          </a:bodyPr>
          <a:lstStyle/>
          <a:p>
            <a:pPr algn="r"/>
            <a:r>
              <a:rPr lang="es-ES" sz="3200" b="1" dirty="0">
                <a:solidFill>
                  <a:schemeClr val="bg1">
                    <a:lumMod val="50000"/>
                  </a:schemeClr>
                </a:solidFill>
                <a:latin typeface="Helvetica" panose="020B0604020202020204" pitchFamily="34" charset="0"/>
                <a:cs typeface="Helvetica" panose="020B0604020202020204" pitchFamily="34" charset="0"/>
              </a:rPr>
              <a:t>Feria inmobiliaria de Vivienda y</a:t>
            </a:r>
          </a:p>
          <a:p>
            <a:pPr algn="r"/>
            <a:r>
              <a:rPr lang="es-ES" sz="3200" b="1" dirty="0">
                <a:solidFill>
                  <a:schemeClr val="bg1">
                    <a:lumMod val="50000"/>
                  </a:schemeClr>
                </a:solidFill>
                <a:latin typeface="Helvetica" panose="020B0604020202020204" pitchFamily="34" charset="0"/>
                <a:cs typeface="Helvetica" panose="020B0604020202020204" pitchFamily="34" charset="0"/>
              </a:rPr>
              <a:t>Decoración de León</a:t>
            </a:r>
          </a:p>
        </p:txBody>
      </p:sp>
      <p:pic>
        <p:nvPicPr>
          <p:cNvPr id="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398" y="116631"/>
            <a:ext cx="928195" cy="107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0 CuadroTexto"/>
          <p:cNvSpPr txBox="1">
            <a:spLocks noChangeArrowheads="1"/>
          </p:cNvSpPr>
          <p:nvPr/>
        </p:nvSpPr>
        <p:spPr bwMode="auto">
          <a:xfrm>
            <a:off x="5220072" y="6339406"/>
            <a:ext cx="1222707" cy="369332"/>
          </a:xfrm>
          <a:prstGeom prst="rect">
            <a:avLst/>
          </a:prstGeom>
          <a:noFill/>
          <a:ln w="9525">
            <a:noFill/>
            <a:miter lim="800000"/>
            <a:headEnd/>
            <a:tailEnd/>
          </a:ln>
        </p:spPr>
        <p:txBody>
          <a:bodyPr wrap="none">
            <a:spAutoFit/>
          </a:bodyPr>
          <a:lstStyle/>
          <a:p>
            <a:pPr algn="ctr">
              <a:defRPr/>
            </a:pPr>
            <a:r>
              <a:rPr lang="es-ES" b="1" dirty="0">
                <a:solidFill>
                  <a:schemeClr val="bg1">
                    <a:lumMod val="50000"/>
                  </a:schemeClr>
                </a:solidFill>
                <a:latin typeface="Calibri" pitchFamily="34" charset="0"/>
              </a:rPr>
              <a:t>El PALACIN</a:t>
            </a:r>
          </a:p>
        </p:txBody>
      </p:sp>
      <p:sp>
        <p:nvSpPr>
          <p:cNvPr id="18" name="7 CuadroTexto"/>
          <p:cNvSpPr txBox="1">
            <a:spLocks noChangeArrowheads="1"/>
          </p:cNvSpPr>
          <p:nvPr/>
        </p:nvSpPr>
        <p:spPr bwMode="auto">
          <a:xfrm>
            <a:off x="323529" y="1196752"/>
            <a:ext cx="7056783" cy="338554"/>
          </a:xfrm>
          <a:prstGeom prst="rect">
            <a:avLst/>
          </a:prstGeom>
          <a:noFill/>
          <a:ln w="9525">
            <a:noFill/>
            <a:miter lim="800000"/>
            <a:headEnd/>
            <a:tailEnd/>
          </a:ln>
        </p:spPr>
        <p:txBody>
          <a:bodyPr wrap="square">
            <a:spAutoFit/>
          </a:bodyPr>
          <a:lstStyle/>
          <a:p>
            <a:pPr algn="just"/>
            <a:r>
              <a:rPr lang="es-ES" sz="1600" b="1" dirty="0">
                <a:latin typeface="Calibri" pitchFamily="34" charset="0"/>
              </a:rPr>
              <a:t>www.salonleon.es</a:t>
            </a:r>
          </a:p>
        </p:txBody>
      </p:sp>
      <p:sp>
        <p:nvSpPr>
          <p:cNvPr id="23" name="22 Redondear rectángulo de esquina diagonal"/>
          <p:cNvSpPr/>
          <p:nvPr/>
        </p:nvSpPr>
        <p:spPr>
          <a:xfrm>
            <a:off x="457001" y="2132856"/>
            <a:ext cx="8075439" cy="3096344"/>
          </a:xfrm>
          <a:prstGeom prst="round2Diag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4" name="15 Rectángulo"/>
          <p:cNvSpPr>
            <a:spLocks noChangeArrowheads="1"/>
          </p:cNvSpPr>
          <p:nvPr/>
        </p:nvSpPr>
        <p:spPr bwMode="auto">
          <a:xfrm>
            <a:off x="1403648" y="1658782"/>
            <a:ext cx="3042338" cy="461665"/>
          </a:xfrm>
          <a:prstGeom prst="rect">
            <a:avLst/>
          </a:prstGeom>
          <a:noFill/>
          <a:ln w="9525">
            <a:noFill/>
            <a:miter lim="800000"/>
            <a:headEnd/>
            <a:tailEnd/>
          </a:ln>
        </p:spPr>
        <p:txBody>
          <a:bodyPr wrap="square">
            <a:spAutoFit/>
          </a:bodyPr>
          <a:lstStyle/>
          <a:p>
            <a:r>
              <a:rPr lang="es-ES" sz="2400" b="1" dirty="0">
                <a:latin typeface="Calibri" pitchFamily="34" charset="0"/>
              </a:rPr>
              <a:t>Tarifas Suelo</a:t>
            </a:r>
          </a:p>
        </p:txBody>
      </p:sp>
      <p:graphicFrame>
        <p:nvGraphicFramePr>
          <p:cNvPr id="25" name="Group 56"/>
          <p:cNvGraphicFramePr>
            <a:graphicFrameLocks noGrp="1"/>
          </p:cNvGraphicFramePr>
          <p:nvPr>
            <p:extLst>
              <p:ext uri="{D42A27DB-BD31-4B8C-83A1-F6EECF244321}">
                <p14:modId xmlns:p14="http://schemas.microsoft.com/office/powerpoint/2010/main" val="3927318181"/>
              </p:ext>
            </p:extLst>
          </p:nvPr>
        </p:nvGraphicFramePr>
        <p:xfrm>
          <a:off x="502893" y="2132857"/>
          <a:ext cx="8029547" cy="3124362"/>
        </p:xfrm>
        <a:graphic>
          <a:graphicData uri="http://schemas.openxmlformats.org/drawingml/2006/table">
            <a:tbl>
              <a:tblPr/>
              <a:tblGrid>
                <a:gridCol w="1276497">
                  <a:extLst>
                    <a:ext uri="{9D8B030D-6E8A-4147-A177-3AD203B41FA5}">
                      <a16:colId xmlns:a16="http://schemas.microsoft.com/office/drawing/2014/main" val="20000"/>
                    </a:ext>
                  </a:extLst>
                </a:gridCol>
                <a:gridCol w="620693">
                  <a:extLst>
                    <a:ext uri="{9D8B030D-6E8A-4147-A177-3AD203B41FA5}">
                      <a16:colId xmlns:a16="http://schemas.microsoft.com/office/drawing/2014/main" val="20001"/>
                    </a:ext>
                  </a:extLst>
                </a:gridCol>
                <a:gridCol w="1586216">
                  <a:extLst>
                    <a:ext uri="{9D8B030D-6E8A-4147-A177-3AD203B41FA5}">
                      <a16:colId xmlns:a16="http://schemas.microsoft.com/office/drawing/2014/main" val="20002"/>
                    </a:ext>
                  </a:extLst>
                </a:gridCol>
                <a:gridCol w="1862080">
                  <a:extLst>
                    <a:ext uri="{9D8B030D-6E8A-4147-A177-3AD203B41FA5}">
                      <a16:colId xmlns:a16="http://schemas.microsoft.com/office/drawing/2014/main" val="20003"/>
                    </a:ext>
                  </a:extLst>
                </a:gridCol>
                <a:gridCol w="1675949">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tblGrid>
              <a:tr h="68544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700" b="1" i="0" u="none" strike="noStrike" cap="none" normalizeH="0" baseline="0" dirty="0">
                          <a:ln>
                            <a:noFill/>
                          </a:ln>
                          <a:solidFill>
                            <a:schemeClr val="tx1"/>
                          </a:solidFill>
                          <a:effectLst/>
                          <a:latin typeface="Calibri" pitchFamily="34" charset="0"/>
                        </a:rPr>
                        <a:t>     Salón</a:t>
                      </a:r>
                    </a:p>
                  </a:txBody>
                  <a:tcPr marL="96436" marR="96436" marT="48218" marB="4821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700" b="1" i="0" u="none" strike="noStrike" cap="none" normalizeH="0" baseline="0" dirty="0">
                          <a:ln>
                            <a:noFill/>
                          </a:ln>
                          <a:solidFill>
                            <a:schemeClr val="tx1"/>
                          </a:solidFill>
                          <a:effectLst/>
                          <a:latin typeface="Calibri" pitchFamily="34" charset="0"/>
                        </a:rPr>
                        <a:t>m2</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1" i="0" u="none" strike="noStrike" cap="none" normalizeH="0" baseline="0" dirty="0">
                          <a:ln>
                            <a:noFill/>
                          </a:ln>
                          <a:solidFill>
                            <a:schemeClr val="tx1"/>
                          </a:solidFill>
                          <a:effectLst/>
                          <a:latin typeface="Calibri" pitchFamily="34" charset="0"/>
                        </a:rPr>
                        <a:t>Equipamiento</a:t>
                      </a:r>
                      <a:r>
                        <a:rPr kumimoji="0" lang="es-ES" sz="1300" b="1" i="0" u="none" strike="noStrike" cap="none" normalizeH="0" baseline="0" dirty="0">
                          <a:ln>
                            <a:noFill/>
                          </a:ln>
                          <a:solidFill>
                            <a:schemeClr val="tx1"/>
                          </a:solidFill>
                          <a:effectLst/>
                          <a:latin typeface="Calibri" pitchFamily="34" charset="0"/>
                        </a:rPr>
                        <a:t>*</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s-ES" sz="12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s-ES" sz="12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200" b="0" i="0" u="none" strike="noStrike" cap="none" normalizeH="0" baseline="0" dirty="0">
                          <a:ln>
                            <a:noFill/>
                          </a:ln>
                          <a:solidFill>
                            <a:schemeClr val="tx1"/>
                          </a:solidFill>
                          <a:effectLst/>
                          <a:latin typeface="Calibri" pitchFamily="34" charset="0"/>
                        </a:rPr>
                        <a:t>Revista</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3000" b="0" i="0" u="none" strike="noStrike" cap="none" normalizeH="0" baseline="0" dirty="0">
                        <a:ln>
                          <a:noFill/>
                        </a:ln>
                        <a:solidFill>
                          <a:schemeClr val="tx1"/>
                        </a:solidFill>
                        <a:effectLst/>
                        <a:latin typeface="Calibri" pitchFamily="34" charset="0"/>
                      </a:endParaRP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700" b="0" i="0" u="none" strike="noStrike" cap="none" normalizeH="0" baseline="0" dirty="0">
                          <a:ln>
                            <a:noFill/>
                          </a:ln>
                          <a:solidFill>
                            <a:schemeClr val="tx1"/>
                          </a:solidFill>
                          <a:effectLst/>
                          <a:latin typeface="Calibri" pitchFamily="34" charset="0"/>
                        </a:rPr>
                        <a:t>Precio</a:t>
                      </a:r>
                      <a:endParaRPr kumimoji="0" lang="es-ES" sz="1300" b="0" i="0" u="none" strike="noStrike" cap="none" normalizeH="0" baseline="0" dirty="0">
                        <a:ln>
                          <a:noFill/>
                        </a:ln>
                        <a:solidFill>
                          <a:schemeClr val="tx1"/>
                        </a:solidFill>
                        <a:effectLst/>
                        <a:latin typeface="Calibri" pitchFamily="34" charset="0"/>
                      </a:endParaRPr>
                    </a:p>
                  </a:txBody>
                  <a:tcPr marL="96436" marR="96436" marT="48218" marB="48218"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1997">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Suelo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1" i="0" u="none" strike="noStrike" cap="none" normalizeH="0" baseline="0" dirty="0">
                          <a:ln>
                            <a:noFill/>
                          </a:ln>
                          <a:solidFill>
                            <a:schemeClr val="tx1"/>
                          </a:solidFill>
                          <a:effectLst/>
                          <a:latin typeface="Calibri" pitchFamily="34" charset="0"/>
                        </a:rPr>
                        <a:t>12 m2</a:t>
                      </a:r>
                    </a:p>
                  </a:txBody>
                  <a:tcPr marL="96436" marR="96436" marT="48218" marB="4821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12</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100" b="0" i="0" u="none" strike="noStrike" cap="none" normalizeH="0" baseline="0" dirty="0">
                          <a:ln>
                            <a:noFill/>
                          </a:ln>
                          <a:solidFill>
                            <a:schemeClr val="tx1"/>
                          </a:solidFill>
                          <a:effectLst/>
                          <a:latin typeface="Calibri" pitchFamily="34" charset="0"/>
                        </a:rPr>
                        <a:t>1 mesas circulares + 3 sillas + 1mostrador y 1 taburete.</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Faldón 3x5 color**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Entrevista</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a:ln>
                            <a:noFill/>
                          </a:ln>
                          <a:solidFill>
                            <a:schemeClr val="tx1"/>
                          </a:solidFill>
                          <a:effectLst/>
                          <a:latin typeface="Calibri" pitchFamily="34" charset="0"/>
                        </a:rPr>
                        <a:t>Presencia con logotipo</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1.000 €</a:t>
                      </a:r>
                    </a:p>
                  </a:txBody>
                  <a:tcPr marL="96436" marR="96436" marT="48218" marB="4821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3379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Suelo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1" i="0" u="none" strike="noStrike" cap="none" normalizeH="0" baseline="0" dirty="0">
                          <a:ln>
                            <a:noFill/>
                          </a:ln>
                          <a:solidFill>
                            <a:schemeClr val="tx1"/>
                          </a:solidFill>
                          <a:effectLst/>
                          <a:latin typeface="Calibri" pitchFamily="34" charset="0"/>
                        </a:rPr>
                        <a:t> 24 m2</a:t>
                      </a:r>
                    </a:p>
                  </a:txBody>
                  <a:tcPr marL="96436" marR="96436" marT="48218" marB="4821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24</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100" b="0" i="0" u="none" strike="noStrike" cap="none" normalizeH="0" baseline="0" dirty="0">
                          <a:ln>
                            <a:noFill/>
                          </a:ln>
                          <a:solidFill>
                            <a:schemeClr val="tx1"/>
                          </a:solidFill>
                          <a:effectLst/>
                          <a:latin typeface="Calibri" pitchFamily="34" charset="0"/>
                        </a:rPr>
                        <a:t>1 mesas circulares + 3 sillas + 1mostrador y 1 taburete.</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1/2 pág. color**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500" b="0" i="0" u="none" strike="noStrike" cap="none" normalizeH="0" baseline="0" dirty="0">
                          <a:ln>
                            <a:noFill/>
                          </a:ln>
                          <a:solidFill>
                            <a:schemeClr val="tx1"/>
                          </a:solidFill>
                          <a:effectLst/>
                          <a:latin typeface="Calibri" pitchFamily="34" charset="0"/>
                        </a:rPr>
                        <a:t>Entrevista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1500" b="0" i="0" u="none" strike="noStrike" cap="none" normalizeH="0" baseline="0" dirty="0">
                        <a:ln>
                          <a:noFill/>
                        </a:ln>
                        <a:solidFill>
                          <a:schemeClr val="tx1"/>
                        </a:solidFill>
                        <a:effectLst/>
                        <a:latin typeface="Calibri" pitchFamily="34" charset="0"/>
                      </a:endParaRP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100.000 impresiones</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1.800€</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1500" b="0" i="0" u="none" strike="noStrike" cap="none" normalizeH="0" baseline="0" dirty="0">
                        <a:ln>
                          <a:noFill/>
                        </a:ln>
                        <a:solidFill>
                          <a:schemeClr val="tx1"/>
                        </a:solidFill>
                        <a:effectLst/>
                        <a:latin typeface="Calibri" pitchFamily="34" charset="0"/>
                      </a:endParaRPr>
                    </a:p>
                  </a:txBody>
                  <a:tcPr marL="96436" marR="96436" marT="48218" marB="4821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3102">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Suelo</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1" i="0" u="none" strike="noStrike" cap="none" normalizeH="0" baseline="0" dirty="0">
                          <a:ln>
                            <a:noFill/>
                          </a:ln>
                          <a:solidFill>
                            <a:schemeClr val="tx1"/>
                          </a:solidFill>
                          <a:effectLst/>
                          <a:latin typeface="Calibri" pitchFamily="34" charset="0"/>
                        </a:rPr>
                        <a:t> 48 m2</a:t>
                      </a:r>
                    </a:p>
                  </a:txBody>
                  <a:tcPr marL="96436" marR="96436" marT="48218" marB="4821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48</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100" b="0" i="0" u="none" strike="noStrike" cap="none" normalizeH="0" baseline="0" dirty="0">
                          <a:ln>
                            <a:noFill/>
                          </a:ln>
                          <a:solidFill>
                            <a:schemeClr val="tx1"/>
                          </a:solidFill>
                          <a:effectLst/>
                          <a:latin typeface="Calibri" pitchFamily="34" charset="0"/>
                        </a:rPr>
                        <a:t>1 mesas circulares + 3 sillas + 1mostrador y 1 taburete.</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1 pág. color**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s-ES" sz="1500" b="0" i="0" u="none" strike="noStrike" cap="none" normalizeH="0" baseline="0" dirty="0">
                          <a:ln>
                            <a:noFill/>
                          </a:ln>
                          <a:solidFill>
                            <a:schemeClr val="tx1"/>
                          </a:solidFill>
                          <a:effectLst/>
                          <a:latin typeface="Calibri" pitchFamily="34" charset="0"/>
                        </a:rPr>
                        <a:t>Entrevista</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s-ES" sz="1500" b="0" i="0" u="none" strike="noStrike" cap="none" normalizeH="0" baseline="0" dirty="0">
                        <a:ln>
                          <a:noFill/>
                        </a:ln>
                        <a:solidFill>
                          <a:schemeClr val="tx1"/>
                        </a:solidFill>
                        <a:effectLst/>
                        <a:latin typeface="Calibri" pitchFamily="34" charset="0"/>
                      </a:endParaRP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200.000 impresiones</a:t>
                      </a:r>
                    </a:p>
                  </a:txBody>
                  <a:tcPr marL="96436" marR="96436" marT="48218" marB="482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s-ES" sz="1500" b="0" i="0" u="none" strike="noStrike" cap="none" normalizeH="0" baseline="0" dirty="0">
                          <a:ln>
                            <a:noFill/>
                          </a:ln>
                          <a:solidFill>
                            <a:schemeClr val="tx1"/>
                          </a:solidFill>
                          <a:effectLst/>
                          <a:latin typeface="Calibri" pitchFamily="34" charset="0"/>
                        </a:rPr>
                        <a:t>3.150€</a:t>
                      </a:r>
                    </a:p>
                  </a:txBody>
                  <a:tcPr marL="96436" marR="96436" marT="48218" marB="4821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26"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3298" y="2347872"/>
            <a:ext cx="1496814" cy="289040"/>
          </a:xfrm>
          <a:prstGeom prst="rect">
            <a:avLst/>
          </a:prstGeom>
        </p:spPr>
      </p:pic>
      <p:pic>
        <p:nvPicPr>
          <p:cNvPr id="27" name="Imagen 6" descr="logo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506" y="2347872"/>
            <a:ext cx="1496814" cy="289040"/>
          </a:xfrm>
          <a:prstGeom prst="rect">
            <a:avLst/>
          </a:prstGeom>
        </p:spPr>
      </p:pic>
      <p:sp>
        <p:nvSpPr>
          <p:cNvPr id="28" name="Rectangle 389"/>
          <p:cNvSpPr>
            <a:spLocks noChangeArrowheads="1"/>
          </p:cNvSpPr>
          <p:nvPr/>
        </p:nvSpPr>
        <p:spPr bwMode="auto">
          <a:xfrm>
            <a:off x="1331640" y="5716488"/>
            <a:ext cx="6264275" cy="304800"/>
          </a:xfrm>
          <a:prstGeom prst="rect">
            <a:avLst/>
          </a:prstGeom>
          <a:noFill/>
          <a:ln w="9525">
            <a:noFill/>
            <a:miter lim="800000"/>
            <a:headEnd/>
            <a:tailEnd/>
          </a:ln>
        </p:spPr>
        <p:txBody>
          <a:bodyPr>
            <a:spAutoFit/>
          </a:bodyPr>
          <a:lstStyle/>
          <a:p>
            <a:pPr>
              <a:spcBef>
                <a:spcPct val="20000"/>
              </a:spcBef>
            </a:pPr>
            <a:r>
              <a:rPr lang="es-ES" sz="1400" dirty="0"/>
              <a:t>*todos los stands incluyen rótulo </a:t>
            </a:r>
            <a:r>
              <a:rPr lang="es-ES" sz="1400" dirty="0" err="1"/>
              <a:t>standard</a:t>
            </a:r>
            <a:r>
              <a:rPr lang="es-ES" sz="1400" dirty="0"/>
              <a:t>, conexión </a:t>
            </a:r>
            <a:r>
              <a:rPr lang="es-ES" sz="1400" dirty="0" err="1"/>
              <a:t>wifi</a:t>
            </a:r>
            <a:r>
              <a:rPr lang="es-ES" sz="1400" dirty="0"/>
              <a:t> y toma de corriente</a:t>
            </a:r>
          </a:p>
        </p:txBody>
      </p:sp>
      <p:sp>
        <p:nvSpPr>
          <p:cNvPr id="29" name="Rectangle 182"/>
          <p:cNvSpPr>
            <a:spLocks noChangeArrowheads="1"/>
          </p:cNvSpPr>
          <p:nvPr/>
        </p:nvSpPr>
        <p:spPr bwMode="auto">
          <a:xfrm>
            <a:off x="1808075" y="6063099"/>
            <a:ext cx="6823994" cy="246221"/>
          </a:xfrm>
          <a:prstGeom prst="rect">
            <a:avLst/>
          </a:prstGeom>
          <a:noFill/>
          <a:ln w="9525">
            <a:noFill/>
            <a:miter lim="800000"/>
            <a:headEnd/>
            <a:tailEnd/>
          </a:ln>
        </p:spPr>
        <p:txBody>
          <a:bodyPr wrap="square">
            <a:spAutoFit/>
          </a:bodyPr>
          <a:lstStyle/>
          <a:p>
            <a:pPr>
              <a:spcBef>
                <a:spcPct val="20000"/>
              </a:spcBef>
            </a:pPr>
            <a:r>
              <a:rPr lang="es-ES" sz="1000" dirty="0"/>
              <a:t>**Noticias LEONNOTICIAS publicará el suplemento especial FILE 17 en LEÓN</a:t>
            </a:r>
          </a:p>
        </p:txBody>
      </p:sp>
      <p:sp>
        <p:nvSpPr>
          <p:cNvPr id="30" name="15 Rectángulo"/>
          <p:cNvSpPr>
            <a:spLocks noChangeArrowheads="1"/>
          </p:cNvSpPr>
          <p:nvPr/>
        </p:nvSpPr>
        <p:spPr bwMode="auto">
          <a:xfrm>
            <a:off x="449809" y="5241431"/>
            <a:ext cx="2232025" cy="307777"/>
          </a:xfrm>
          <a:prstGeom prst="rect">
            <a:avLst/>
          </a:prstGeom>
          <a:noFill/>
          <a:ln w="9525">
            <a:noFill/>
            <a:miter lim="800000"/>
            <a:headEnd/>
            <a:tailEnd/>
          </a:ln>
        </p:spPr>
        <p:txBody>
          <a:bodyPr>
            <a:spAutoFit/>
          </a:bodyPr>
          <a:lstStyle/>
          <a:p>
            <a:r>
              <a:rPr lang="es-ES" sz="1400" b="1" dirty="0">
                <a:latin typeface="Calibri" pitchFamily="34" charset="0"/>
              </a:rPr>
              <a:t>+ de 48 m2 consultar</a:t>
            </a:r>
          </a:p>
        </p:txBody>
      </p:sp>
      <p:pic>
        <p:nvPicPr>
          <p:cNvPr id="19" name="2 Imagen" descr="llaves.jpg"/>
          <p:cNvPicPr>
            <a:picLocks noChangeAspect="1"/>
          </p:cNvPicPr>
          <p:nvPr/>
        </p:nvPicPr>
        <p:blipFill>
          <a:blip r:embed="rId6"/>
          <a:srcRect/>
          <a:stretch>
            <a:fillRect/>
          </a:stretch>
        </p:blipFill>
        <p:spPr bwMode="auto">
          <a:xfrm>
            <a:off x="7900721" y="5523884"/>
            <a:ext cx="1004887" cy="762000"/>
          </a:xfrm>
          <a:prstGeom prst="rect">
            <a:avLst/>
          </a:prstGeom>
          <a:noFill/>
          <a:ln w="9525">
            <a:noFill/>
            <a:miter lim="800000"/>
            <a:headEnd/>
            <a:tailEnd/>
          </a:ln>
        </p:spPr>
      </p:pic>
    </p:spTree>
    <p:extLst>
      <p:ext uri="{BB962C8B-B14F-4D97-AF65-F5344CB8AC3E}">
        <p14:creationId xmlns:p14="http://schemas.microsoft.com/office/powerpoint/2010/main" val="78555781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Instalación integrada.thmx</Template>
  <TotalTime>2005</TotalTime>
  <Words>1127</Words>
  <Application>Microsoft Office PowerPoint</Application>
  <PresentationFormat>Presentación en pantalla (4:3)</PresentationFormat>
  <Paragraphs>248</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Helvetica</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cbarrena</dc:creator>
  <cp:lastModifiedBy>CAMINO</cp:lastModifiedBy>
  <cp:revision>125</cp:revision>
  <cp:lastPrinted>2017-02-23T16:57:45Z</cp:lastPrinted>
  <dcterms:created xsi:type="dcterms:W3CDTF">2012-05-16T10:02:55Z</dcterms:created>
  <dcterms:modified xsi:type="dcterms:W3CDTF">2017-05-05T09:28:42Z</dcterms:modified>
</cp:coreProperties>
</file>