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779" r:id="rId5"/>
    <p:sldId id="788" r:id="rId6"/>
    <p:sldId id="804" r:id="rId7"/>
    <p:sldId id="807" r:id="rId8"/>
    <p:sldId id="809" r:id="rId9"/>
    <p:sldId id="810" r:id="rId10"/>
    <p:sldId id="805" r:id="rId11"/>
    <p:sldId id="802" r:id="rId12"/>
    <p:sldId id="803" r:id="rId13"/>
    <p:sldId id="808" r:id="rId14"/>
    <p:sldId id="801" r:id="rId15"/>
    <p:sldId id="724" r:id="rId16"/>
  </p:sldIdLst>
  <p:sldSz cx="12192000" cy="6858000"/>
  <p:notesSz cx="6805613" cy="99393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Pizarro" initials="MP" lastIdx="1" clrIdx="0">
    <p:extLst>
      <p:ext uri="{19B8F6BF-5375-455C-9EA6-DF929625EA0E}">
        <p15:presenceInfo xmlns:p15="http://schemas.microsoft.com/office/powerpoint/2012/main" userId="S::mpizarro@circulodeempresarios1.onmicrosoft.com::aa3d01d8-e728-4bf5-ad92-7831c41668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58B"/>
    <a:srgbClr val="EFF2B1"/>
    <a:srgbClr val="909CCB"/>
    <a:srgbClr val="475184"/>
    <a:srgbClr val="C4D946"/>
    <a:srgbClr val="8C9E21"/>
    <a:srgbClr val="A1B82E"/>
    <a:srgbClr val="D6DF3D"/>
    <a:srgbClr val="AEB71E"/>
    <a:srgbClr val="638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0E32D-61CA-4520-B400-3706CC098DDC}" v="38" dt="2022-11-21T12:23:0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>
      <p:cViewPr varScale="1">
        <p:scale>
          <a:sx n="82" d="100"/>
          <a:sy n="82" d="100"/>
        </p:scale>
        <p:origin x="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irculodeempresarios1.sharepoint.com/sites/Economa/Documentos%20compartidos/Publicaciones%20CdE/INFORMES%20TRIMESTRALES%20ECONOM&#205;A%20ESPA&#209;OLA/2022/2T%202022/2t%2022%20s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C&#237;rculo%20de%20Empresarios\ECONOM&#205;A%20-%20Documentos\Publicaciones%20CdE\INFORMES%20TRIMESTRALES%20ECONOM&#205;A%20ESPA&#209;OLA\2022\2T%202022\2t%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circulodeempresarios1.sharepoint.com/sites/Economa/Documentos%20compartidos/Grupos%20de%20trabajo/Bar&#243;metro/Encuesta%202015-22/2022/Doc%20final/Encuesta%20Empresarial%20C&#237;rculo%202022%20actual%20s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2249099534109"/>
          <c:y val="0.23800754844891761"/>
          <c:w val="0.71813978938751433"/>
          <c:h val="0.41334276346237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Hoja1!$E$10</c:f>
              <c:strCache>
                <c:ptCount val="1"/>
                <c:pt idx="0">
                  <c:v>PGE 22</c:v>
                </c:pt>
              </c:strCache>
            </c:strRef>
          </c:tx>
          <c:spPr>
            <a:solidFill>
              <a:srgbClr val="BED3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BED35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Hoja1!$D$11:$D$12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Hoja1!$E$11:$E$12</c:f>
              <c:numCache>
                <c:formatCode>General</c:formatCode>
                <c:ptCount val="2"/>
                <c:pt idx="0">
                  <c:v>7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5-414F-AD57-C310068169DF}"/>
            </c:ext>
          </c:extLst>
        </c:ser>
        <c:ser>
          <c:idx val="1"/>
          <c:order val="1"/>
          <c:tx>
            <c:strRef>
              <c:f>Hoja1!$F$10</c:f>
              <c:strCache>
                <c:ptCount val="1"/>
                <c:pt idx="0">
                  <c:v>jun./jul.-22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0358B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Hoja1!$D$11:$D$12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Hoja1!$F$11:$F$12</c:f>
              <c:numCache>
                <c:formatCode>General</c:formatCode>
                <c:ptCount val="2"/>
                <c:pt idx="0">
                  <c:v>4.3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5-414F-AD57-C31006816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688376"/>
        <c:axId val="797687720"/>
      </c:barChart>
      <c:catAx>
        <c:axId val="7976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ES"/>
          </a:p>
        </c:txPr>
        <c:crossAx val="797687720"/>
        <c:crosses val="autoZero"/>
        <c:auto val="1"/>
        <c:lblAlgn val="ctr"/>
        <c:lblOffset val="100"/>
        <c:noMultiLvlLbl val="0"/>
      </c:catAx>
      <c:valAx>
        <c:axId val="797687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6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074529779109136"/>
          <c:y val="2.1050607649823971E-2"/>
          <c:w val="0.35003992003614465"/>
          <c:h val="0.23216251069105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2074631975351"/>
          <c:y val="0.12857920843594992"/>
          <c:w val="0.50036243295675009"/>
          <c:h val="0.7604627285025497"/>
        </c:manualLayout>
      </c:layout>
      <c:doughnutChart>
        <c:varyColors val="1"/>
        <c:ser>
          <c:idx val="0"/>
          <c:order val="0"/>
          <c:tx>
            <c:strRef>
              <c:f>'Question 74'!$I$14</c:f>
              <c:strCache>
                <c:ptCount val="1"/>
                <c:pt idx="0">
                  <c:v>¿Qué opinión tiene de la gestión que se está llevando a cabo de los Fondos europeos?</c:v>
                </c:pt>
              </c:strCache>
            </c:strRef>
          </c:tx>
          <c:spPr>
            <a:solidFill>
              <a:srgbClr val="20358B"/>
            </a:solidFill>
          </c:spPr>
          <c:dPt>
            <c:idx val="0"/>
            <c:bubble3D val="0"/>
            <c:spPr>
              <a:solidFill>
                <a:srgbClr val="20358B">
                  <a:alpha val="4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C-46B6-B78F-5681DEB7B99D}"/>
              </c:ext>
            </c:extLst>
          </c:dPt>
          <c:dPt>
            <c:idx val="1"/>
            <c:bubble3D val="0"/>
            <c:spPr>
              <a:solidFill>
                <a:srgbClr val="2035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C-46B6-B78F-5681DEB7B99D}"/>
              </c:ext>
            </c:extLst>
          </c:dPt>
          <c:dPt>
            <c:idx val="2"/>
            <c:bubble3D val="0"/>
            <c:spPr>
              <a:solidFill>
                <a:srgbClr val="A1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C-46B6-B78F-5681DEB7B99D}"/>
              </c:ext>
            </c:extLst>
          </c:dPt>
          <c:dPt>
            <c:idx val="3"/>
            <c:bubble3D val="0"/>
            <c:spPr>
              <a:solidFill>
                <a:srgbClr val="BED350">
                  <a:alpha val="7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C-46B6-B78F-5681DEB7B99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5C-46B6-B78F-5681DEB7B99D}"/>
              </c:ext>
            </c:extLst>
          </c:dPt>
          <c:dLbls>
            <c:dLbl>
              <c:idx val="0"/>
              <c:layout>
                <c:manualLayout>
                  <c:x val="2.6086956521739129E-2"/>
                  <c:y val="3.524229074889868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C-46B6-B78F-5681DEB7B99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5C-46B6-B78F-5681DEB7B99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5C-46B6-B78F-5681DEB7B99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0358B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74'!$H$15:$H$19</c:f>
              <c:strCache>
                <c:ptCount val="5"/>
                <c:pt idx="0">
                  <c:v>Muy negativa</c:v>
                </c:pt>
                <c:pt idx="1">
                  <c:v>Negativa</c:v>
                </c:pt>
                <c:pt idx="2">
                  <c:v>Neutra</c:v>
                </c:pt>
                <c:pt idx="3">
                  <c:v>Positiva</c:v>
                </c:pt>
                <c:pt idx="4">
                  <c:v>Muy positiva</c:v>
                </c:pt>
              </c:strCache>
            </c:strRef>
          </c:cat>
          <c:val>
            <c:numRef>
              <c:f>'Question 74'!$I$15:$I$19</c:f>
              <c:numCache>
                <c:formatCode>0.00%</c:formatCode>
                <c:ptCount val="5"/>
                <c:pt idx="0">
                  <c:v>0.26590000000000003</c:v>
                </c:pt>
                <c:pt idx="1">
                  <c:v>0.50869999999999993</c:v>
                </c:pt>
                <c:pt idx="2">
                  <c:v>0.1618</c:v>
                </c:pt>
                <c:pt idx="3">
                  <c:v>5.7799999999999997E-2</c:v>
                </c:pt>
                <c:pt idx="4">
                  <c:v>5.7999999999999996E-3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5C-46B6-B78F-5681DEB7B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77735935182018"/>
          <c:y val="0.10710222345554823"/>
          <c:w val="0.32646901745977402"/>
          <c:h val="0.35407749141489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1251379540609481"/>
        </c:manualLayout>
      </c:layout>
      <c:lineChart>
        <c:grouping val="standard"/>
        <c:varyColors val="0"/>
        <c:ser>
          <c:idx val="0"/>
          <c:order val="0"/>
          <c:tx>
            <c:strRef>
              <c:f>'prev cto España'!$B$4</c:f>
              <c:strCache>
                <c:ptCount val="1"/>
                <c:pt idx="0">
                  <c:v>Gobierno (jul.22)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3"/>
            <c:spPr>
              <a:solidFill>
                <a:srgbClr val="BED3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3.0424802437756175E-3"/>
                  <c:y val="0"/>
                </c:manualLayout>
              </c:layout>
              <c:tx>
                <c:rich>
                  <a:bodyPr/>
                  <a:lstStyle/>
                  <a:p>
                    <a:fld id="{5FBE322E-97FD-4F2C-AECC-CEB893993635}" type="VALUE">
                      <a:rPr lang="en-US" sz="1200" b="1">
                        <a:solidFill>
                          <a:srgbClr val="20358B"/>
                        </a:solidFill>
                      </a:rPr>
                      <a:pPr/>
                      <a:t>[VALOR]</a:t>
                    </a:fld>
                    <a:r>
                      <a:rPr lang="en-US" dirty="0"/>
                      <a:t> (Gobierno)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534-469C-A0A9-78651495B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España'!$C$4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34-469C-A0A9-78651495B6F3}"/>
            </c:ext>
          </c:extLst>
        </c:ser>
        <c:ser>
          <c:idx val="1"/>
          <c:order val="1"/>
          <c:tx>
            <c:strRef>
              <c:f>'prev cto España'!$B$5</c:f>
              <c:strCache>
                <c:ptCount val="1"/>
                <c:pt idx="0">
                  <c:v>BdE (jun.22)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España'!$C$5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34-469C-A0A9-78651495B6F3}"/>
            </c:ext>
          </c:extLst>
        </c:ser>
        <c:ser>
          <c:idx val="2"/>
          <c:order val="2"/>
          <c:tx>
            <c:strRef>
              <c:f>'prev cto España'!$B$6</c:f>
              <c:strCache>
                <c:ptCount val="1"/>
                <c:pt idx="0">
                  <c:v>Consenso FUNCAS (jul.22)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BED3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6315800094789893E-2"/>
                  <c:y val="1.9959878698682467E-3"/>
                </c:manualLayout>
              </c:layout>
              <c:tx>
                <c:rich>
                  <a:bodyPr/>
                  <a:lstStyle/>
                  <a:p>
                    <a:fld id="{8E546B51-25B4-4BD4-B8E4-CF41A5B2824B}" type="VALUE">
                      <a:rPr lang="en-US" sz="1100">
                        <a:solidFill>
                          <a:srgbClr val="20358B"/>
                        </a:solidFill>
                      </a:rPr>
                      <a:pPr/>
                      <a:t>[VALOR]</a:t>
                    </a:fld>
                    <a:r>
                      <a:rPr lang="en-US" dirty="0"/>
                      <a:t> (Consenso FUNCAS)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33333333333328"/>
                      <c:h val="9.71595330739299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34-469C-A0A9-78651495B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España'!$C$6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34-469C-A0A9-78651495B6F3}"/>
            </c:ext>
          </c:extLst>
        </c:ser>
        <c:ser>
          <c:idx val="3"/>
          <c:order val="3"/>
          <c:tx>
            <c:strRef>
              <c:f>'prev cto España'!$B$7</c:f>
              <c:strCache>
                <c:ptCount val="1"/>
                <c:pt idx="0">
                  <c:v>CE (jul.22)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34-469C-A0A9-78651495B6F3}"/>
            </c:ext>
          </c:extLst>
        </c:ser>
        <c:ser>
          <c:idx val="4"/>
          <c:order val="4"/>
          <c:tx>
            <c:strRef>
              <c:f>'prev cto España'!$B$8</c:f>
              <c:strCache>
                <c:ptCount val="1"/>
                <c:pt idx="0">
                  <c:v>FMI (jul.22)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3"/>
            <c:spPr>
              <a:solidFill>
                <a:srgbClr val="BED350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FCCAE37-FECA-4980-93C5-83E01047A24D}" type="VALUE">
                      <a:rPr lang="en-US" sz="1200" b="1">
                        <a:solidFill>
                          <a:srgbClr val="20358B"/>
                        </a:solidFill>
                      </a:rPr>
                      <a:pPr/>
                      <a:t>[VALOR]</a:t>
                    </a:fld>
                    <a:r>
                      <a:rPr lang="en-US" dirty="0"/>
                      <a:t> (CE y FMI)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534-469C-A0A9-78651495B6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534-469C-A0A9-78651495B6F3}"/>
            </c:ext>
          </c:extLst>
        </c:ser>
        <c:ser>
          <c:idx val="5"/>
          <c:order val="5"/>
          <c:tx>
            <c:strRef>
              <c:f>'prev cto España'!$B$9</c:f>
              <c:strCache>
                <c:ptCount val="1"/>
                <c:pt idx="0">
                  <c:v>OCDE (jun.22)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BED3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0443857788373314E-2"/>
                  <c:y val="3.3388981636058874E-3"/>
                </c:manualLayout>
              </c:layout>
              <c:tx>
                <c:rich>
                  <a:bodyPr/>
                  <a:lstStyle/>
                  <a:p>
                    <a:fld id="{6F5CDB60-4A7D-4090-AE7C-B43BA2346761}" type="VALUE">
                      <a:rPr lang="en-US" sz="1100">
                        <a:solidFill>
                          <a:srgbClr val="20358B"/>
                        </a:solidFill>
                      </a:rPr>
                      <a:pPr/>
                      <a:t>[VALOR]</a:t>
                    </a:fld>
                    <a:r>
                      <a:rPr lang="en-US" dirty="0"/>
                      <a:t> (BdE y OCDE)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534-469C-A0A9-78651495B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'prev cto España'!$C$3</c:f>
              <c:strCache>
                <c:ptCount val="1"/>
                <c:pt idx="0">
                  <c:v>2022*</c:v>
                </c:pt>
              </c:strCache>
            </c:strRef>
          </c:cat>
          <c:val>
            <c:numRef>
              <c:f>'prev cto España'!$C$9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34-469C-A0A9-78651495B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932192"/>
        <c:axId val="601932520"/>
      </c:lineChart>
      <c:catAx>
        <c:axId val="60193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32520"/>
        <c:crosses val="autoZero"/>
        <c:auto val="1"/>
        <c:lblAlgn val="ctr"/>
        <c:lblOffset val="1000"/>
        <c:noMultiLvlLbl val="0"/>
      </c:catAx>
      <c:valAx>
        <c:axId val="601932520"/>
        <c:scaling>
          <c:orientation val="minMax"/>
          <c:min val="4"/>
        </c:scaling>
        <c:delete val="1"/>
        <c:axPos val="l"/>
        <c:numFmt formatCode="General" sourceLinked="1"/>
        <c:majorTickMark val="out"/>
        <c:minorTickMark val="none"/>
        <c:tickLblPos val="nextTo"/>
        <c:crossAx val="6019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9'!$J$12</c:f>
              <c:strCache>
                <c:ptCount val="1"/>
                <c:pt idx="0">
                  <c:v>Actualmente</c:v>
                </c:pt>
              </c:strCache>
            </c:strRef>
          </c:tx>
          <c:spPr>
            <a:solidFill>
              <a:srgbClr val="20358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9'!$I$13,'Question 9'!$I$15)</c:f>
              <c:strCache>
                <c:ptCount val="2"/>
                <c:pt idx="0">
                  <c:v>Muy mala/mala</c:v>
                </c:pt>
                <c:pt idx="1">
                  <c:v>Buena/excelente</c:v>
                </c:pt>
              </c:strCache>
              <c:extLst/>
            </c:strRef>
          </c:cat>
          <c:val>
            <c:numRef>
              <c:f>('Question 9'!$J$13,'Question 9'!$J$15)</c:f>
              <c:numCache>
                <c:formatCode>0.00%</c:formatCode>
                <c:ptCount val="2"/>
                <c:pt idx="0">
                  <c:v>0.30310000000000004</c:v>
                </c:pt>
                <c:pt idx="1">
                  <c:v>0.44450000000000001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7B0-48D7-BC75-218509ED1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739248464"/>
        <c:axId val="739242232"/>
      </c:barChart>
      <c:catAx>
        <c:axId val="7392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ES"/>
          </a:p>
        </c:txPr>
        <c:crossAx val="739242232"/>
        <c:crosses val="autoZero"/>
        <c:auto val="1"/>
        <c:lblAlgn val="ctr"/>
        <c:lblOffset val="100"/>
        <c:noMultiLvlLbl val="0"/>
      </c:catAx>
      <c:valAx>
        <c:axId val="7392422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3924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2587637538763E-2"/>
          <c:y val="0"/>
          <c:w val="0.8940748247249225"/>
          <c:h val="0.74365971923693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'Question 9'!$K$12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9'!$I$13,'Question 9'!$I$15)</c:f>
              <c:strCache>
                <c:ptCount val="2"/>
                <c:pt idx="0">
                  <c:v>Muy mala/mala</c:v>
                </c:pt>
                <c:pt idx="1">
                  <c:v>Buena/excelente</c:v>
                </c:pt>
              </c:strCache>
              <c:extLst/>
            </c:strRef>
          </c:cat>
          <c:val>
            <c:numRef>
              <c:f>('Question 9'!$K$13,'Question 9'!$K$15)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0.2944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47-4604-A71F-0CC3B3566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739248464"/>
        <c:axId val="739242232"/>
      </c:barChart>
      <c:catAx>
        <c:axId val="7392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ES"/>
          </a:p>
        </c:txPr>
        <c:crossAx val="739242232"/>
        <c:crosses val="autoZero"/>
        <c:auto val="1"/>
        <c:lblAlgn val="ctr"/>
        <c:lblOffset val="100"/>
        <c:noMultiLvlLbl val="0"/>
      </c:catAx>
      <c:valAx>
        <c:axId val="7392422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3924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s-ES" sz="1100" b="1" u="sng" kern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¿▲costes afecta viabilidad empresa?</a:t>
            </a:r>
          </a:p>
        </c:rich>
      </c:tx>
      <c:layout>
        <c:manualLayout>
          <c:xMode val="edge"/>
          <c:yMode val="edge"/>
          <c:x val="0.1050520910756698"/>
          <c:y val="3.9457279720306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581706724084723E-2"/>
          <c:y val="0.21666386039524915"/>
          <c:w val="0.86927073675076694"/>
          <c:h val="0.22519618675011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171C8F"/>
            </a:solidFill>
            <a:ln>
              <a:prstDash val="solid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71C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('Question 14'!$A$4:$A$5,'Question 14'!$A$8)</c:f>
              <c:strCache>
                <c:ptCount val="3"/>
                <c:pt idx="0">
                  <c:v>Reducción margen beneficio</c:v>
                </c:pt>
                <c:pt idx="1">
                  <c:v>Afecta, pero sin riesgo viabilidad</c:v>
                </c:pt>
                <c:pt idx="2">
                  <c:v>Riesgo supervivencia empresa</c:v>
                </c:pt>
              </c:strCache>
              <c:extLst/>
            </c:strRef>
          </c:cat>
          <c:val>
            <c:numRef>
              <c:f>('Question 14'!$B$4:$B$5,'Question 14'!$B$8)</c:f>
              <c:numCache>
                <c:formatCode>0.00%</c:formatCode>
                <c:ptCount val="3"/>
                <c:pt idx="0">
                  <c:v>0.49249999999999999</c:v>
                </c:pt>
                <c:pt idx="1">
                  <c:v>0.34670000000000001</c:v>
                </c:pt>
                <c:pt idx="2">
                  <c:v>1.01E-2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CA-4C2F-8A95-22FF40203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00" b="1">
                <a:solidFill>
                  <a:srgbClr val="171C8F"/>
                </a:solidFill>
              </a:defRPr>
            </a:pPr>
            <a:endParaRPr lang="es-E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s-ES" sz="1100" b="1" u="sng" kern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¿▲costes afecta viabilidad empresa?</a:t>
            </a:r>
          </a:p>
        </c:rich>
      </c:tx>
      <c:layout>
        <c:manualLayout>
          <c:xMode val="edge"/>
          <c:yMode val="edge"/>
          <c:x val="0.1050520910756698"/>
          <c:y val="3.9457279720306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581706724084723E-2"/>
          <c:y val="0.21666386039524915"/>
          <c:w val="0.86927073675076694"/>
          <c:h val="0.22519618675011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171C8F"/>
            </a:solidFill>
            <a:ln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2E-4D46-AA1F-06F6A1296E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2E-4D46-AA1F-06F6A1296E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2E-4D46-AA1F-06F6A1296E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71C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('Question 14'!$A$4:$A$5,'Question 14'!$A$8)</c:f>
              <c:strCache>
                <c:ptCount val="3"/>
                <c:pt idx="0">
                  <c:v>Reducción margen beneficio</c:v>
                </c:pt>
                <c:pt idx="1">
                  <c:v>Afecta, pero sin riesgo viabilidad</c:v>
                </c:pt>
                <c:pt idx="2">
                  <c:v>Riesgo supervivencia empresa</c:v>
                </c:pt>
              </c:strCache>
              <c:extLst/>
            </c:strRef>
          </c:cat>
          <c:val>
            <c:numRef>
              <c:f>('Question 14'!$B$4:$B$5,'Question 14'!$B$8)</c:f>
              <c:numCache>
                <c:formatCode>0.00%</c:formatCode>
                <c:ptCount val="3"/>
                <c:pt idx="0">
                  <c:v>0.49249999999999999</c:v>
                </c:pt>
                <c:pt idx="1">
                  <c:v>0.34670000000000001</c:v>
                </c:pt>
                <c:pt idx="2">
                  <c:v>1.01E-2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22E-4D46-AA1F-06F6A1296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00" b="1">
                <a:solidFill>
                  <a:srgbClr val="171C8F"/>
                </a:solidFill>
              </a:defRPr>
            </a:pPr>
            <a:endParaRPr lang="es-E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CEDC00"/>
            </a:solidFill>
            <a:ln>
              <a:prstDash val="solid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27'!$A$4:$A$7</c:f>
              <c:strCache>
                <c:ptCount val="4"/>
                <c:pt idx="0">
                  <c:v>Desarrollo nuevas líneas negocio/producto</c:v>
                </c:pt>
                <c:pt idx="1">
                  <c:v>Alianzas estratégicas con otras empresas</c:v>
                </c:pt>
                <c:pt idx="2">
                  <c:v>Remodelación canales de distribución y venta</c:v>
                </c:pt>
                <c:pt idx="3">
                  <c:v>Diversificación de mercados</c:v>
                </c:pt>
              </c:strCache>
            </c:strRef>
          </c:cat>
          <c:val>
            <c:numRef>
              <c:f>'Question 27'!$B$4:$B$7</c:f>
              <c:numCache>
                <c:formatCode>0.00%</c:formatCode>
                <c:ptCount val="4"/>
                <c:pt idx="0">
                  <c:v>0.56909999999999994</c:v>
                </c:pt>
                <c:pt idx="1">
                  <c:v>0.38300000000000001</c:v>
                </c:pt>
                <c:pt idx="2">
                  <c:v>0.31909999999999999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1-4CE2-A136-EE658EF51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accent1">
                    <a:lumMod val="75000"/>
                  </a:schemeClr>
                </a:solidFill>
              </a:defRPr>
            </a:pPr>
            <a:endParaRPr lang="es-E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638ACF"/>
            </a:solidFill>
            <a:ln>
              <a:prstDash val="solid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38AC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28'!$A$4:$A$7</c:f>
              <c:strCache>
                <c:ptCount val="4"/>
                <c:pt idx="0">
                  <c:v>Atracción y retención del talento</c:v>
                </c:pt>
                <c:pt idx="1">
                  <c:v>Control de costes</c:v>
                </c:pt>
                <c:pt idx="2">
                  <c:v>Innovación en productos</c:v>
                </c:pt>
                <c:pt idx="3">
                  <c:v>Transformación digital</c:v>
                </c:pt>
              </c:strCache>
              <c:extLst/>
            </c:strRef>
          </c:cat>
          <c:val>
            <c:numRef>
              <c:f>'Question 28'!$B$4:$B$7</c:f>
              <c:numCache>
                <c:formatCode>0.00%</c:formatCode>
                <c:ptCount val="4"/>
                <c:pt idx="0">
                  <c:v>0.4899</c:v>
                </c:pt>
                <c:pt idx="1">
                  <c:v>0.4899</c:v>
                </c:pt>
                <c:pt idx="2">
                  <c:v>0.33329999999999999</c:v>
                </c:pt>
                <c:pt idx="3">
                  <c:v>0.32829999999999998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72-4D1B-AA3B-5528F898B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638ACF"/>
                </a:solidFill>
              </a:defRPr>
            </a:pPr>
            <a:endParaRPr lang="es-E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55080800598158E-4"/>
          <c:y val="0"/>
          <c:w val="0.99969944919199405"/>
          <c:h val="0.5895543906784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29'!$B$3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171C8F"/>
            </a:solidFill>
            <a:ln>
              <a:prstDash val="solid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29'!$A$4:$A$9</c:f>
              <c:strCache>
                <c:ptCount val="6"/>
                <c:pt idx="0">
                  <c:v>Incrementa satisfacción, compromiso
 y motivación empleados</c:v>
                </c:pt>
                <c:pt idx="1">
                  <c:v>Dificulta sentido pertenencia, trabajo 
en equipo y transmisión cultura empresa</c:v>
                </c:pt>
                <c:pt idx="2">
                  <c:v>Mejora productividad</c:v>
                </c:pt>
                <c:pt idx="3">
                  <c:v>Tiene más inconvenientes que ventajas</c:v>
                </c:pt>
                <c:pt idx="4">
                  <c:v>Genera ahorros en estructura 
costes</c:v>
                </c:pt>
                <c:pt idx="5">
                  <c:v>Implicaciones legales difíciles 
de gestionar para empresa</c:v>
                </c:pt>
              </c:strCache>
            </c:strRef>
          </c:cat>
          <c:val>
            <c:numRef>
              <c:f>'Question 29'!$B$4:$B$9</c:f>
              <c:numCache>
                <c:formatCode>0.00%</c:formatCode>
                <c:ptCount val="6"/>
                <c:pt idx="0">
                  <c:v>0.50869999999999993</c:v>
                </c:pt>
                <c:pt idx="1">
                  <c:v>0.50290000000000001</c:v>
                </c:pt>
                <c:pt idx="2">
                  <c:v>0.21390000000000001</c:v>
                </c:pt>
                <c:pt idx="3">
                  <c:v>0.21390000000000001</c:v>
                </c:pt>
                <c:pt idx="4">
                  <c:v>0.1734</c:v>
                </c:pt>
                <c:pt idx="5">
                  <c:v>0.11559999999999999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3-4BEB-BE3E-3EF92134B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171C8F"/>
                </a:solidFill>
              </a:defRPr>
            </a:pPr>
            <a:endParaRPr lang="es-E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396"/>
          </a:xfrm>
          <a:prstGeom prst="rect">
            <a:avLst/>
          </a:prstGeom>
        </p:spPr>
        <p:txBody>
          <a:bodyPr vert="horz" lIns="91402" tIns="45700" rIns="91402" bIns="4570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240" y="0"/>
            <a:ext cx="2949786" cy="498396"/>
          </a:xfrm>
          <a:prstGeom prst="rect">
            <a:avLst/>
          </a:prstGeom>
        </p:spPr>
        <p:txBody>
          <a:bodyPr vert="horz" lIns="91402" tIns="45700" rIns="91402" bIns="45700" rtlCol="0"/>
          <a:lstStyle>
            <a:lvl1pPr algn="r">
              <a:defRPr sz="1200"/>
            </a:lvl1pPr>
          </a:lstStyle>
          <a:p>
            <a:fld id="{10913A44-939E-44E2-9CF3-2F41695C3095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0" rIns="91402" bIns="4570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21" y="4783961"/>
            <a:ext cx="5444172" cy="3912563"/>
          </a:xfrm>
          <a:prstGeom prst="rect">
            <a:avLst/>
          </a:prstGeom>
        </p:spPr>
        <p:txBody>
          <a:bodyPr vert="horz" lIns="91402" tIns="45700" rIns="91402" bIns="4570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40944"/>
            <a:ext cx="2949787" cy="498396"/>
          </a:xfrm>
          <a:prstGeom prst="rect">
            <a:avLst/>
          </a:prstGeom>
        </p:spPr>
        <p:txBody>
          <a:bodyPr vert="horz" lIns="91402" tIns="45700" rIns="91402" bIns="4570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240" y="9440944"/>
            <a:ext cx="2949786" cy="498396"/>
          </a:xfrm>
          <a:prstGeom prst="rect">
            <a:avLst/>
          </a:prstGeom>
        </p:spPr>
        <p:txBody>
          <a:bodyPr vert="horz" lIns="91402" tIns="45700" rIns="91402" bIns="45700" rtlCol="0" anchor="b"/>
          <a:lstStyle>
            <a:lvl1pPr algn="r">
              <a:defRPr sz="1200"/>
            </a:lvl1pPr>
          </a:lstStyle>
          <a:p>
            <a:fld id="{E2CC68B0-9FBF-49DA-9D5D-B929231C8A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88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3050" cy="37258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364C-3641-4BD9-ACA1-1839A081CFC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20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364C-3641-4BD9-ACA1-1839A081CFC4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9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42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07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93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20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8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635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98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C68B0-9FBF-49DA-9D5D-B929231C8A5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12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F6C62-BD06-471B-A70E-041099BA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8FD992-72A8-485B-AFD1-E58ADB39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721EE-3929-4CC0-8193-C18995C2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74A8A-45BE-4AB1-ACAD-9650BDCE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63B8D-1FC9-409D-9FCF-AF5E37F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776751-EBC6-4641-934C-8C2B95BBA881}"/>
              </a:ext>
            </a:extLst>
          </p:cNvPr>
          <p:cNvSpPr/>
          <p:nvPr userDrawn="1"/>
        </p:nvSpPr>
        <p:spPr>
          <a:xfrm>
            <a:off x="0" y="-10510"/>
            <a:ext cx="8303171" cy="8934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17378F-50D0-4BE7-8639-4443F3CCA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385" y="134263"/>
            <a:ext cx="1825276" cy="582861"/>
          </a:xfrm>
          <a:prstGeom prst="rect">
            <a:avLst/>
          </a:prstGeom>
        </p:spPr>
      </p:pic>
      <p:sp>
        <p:nvSpPr>
          <p:cNvPr id="9" name="Redondear rectángulo de esquina del mismo lado 11">
            <a:extLst>
              <a:ext uri="{FF2B5EF4-FFF2-40B4-BE49-F238E27FC236}">
                <a16:creationId xmlns:a16="http://schemas.microsoft.com/office/drawing/2014/main" id="{34BBD662-1EEB-492D-8D18-CE33E6688C5E}"/>
              </a:ext>
            </a:extLst>
          </p:cNvPr>
          <p:cNvSpPr/>
          <p:nvPr userDrawn="1"/>
        </p:nvSpPr>
        <p:spPr>
          <a:xfrm rot="16200000">
            <a:off x="10206691" y="-2763033"/>
            <a:ext cx="903938" cy="640898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881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9C602-19B0-4827-92C8-42D884C5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5B4ACC-E232-42AF-8A2A-779772BC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7E131-1DE5-4188-A848-D8258CE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A1157-4D78-4744-BE6D-39EC7441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2115F-E78D-49CB-9213-966A5D36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3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EDBA64-F789-42F6-BA4E-0971689C8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EB323C-389E-40B5-92EF-409A35279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FF5A7-C96E-482E-9138-D1938D73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2D7CD-6BFA-4B1B-AD84-4698A35F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33F61-BDB3-4B5C-898D-1694882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75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AF120-341A-43A0-B23A-B4C2EDD6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64BA97-9E77-467B-96E4-C9CFDB42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37276-9072-419F-8219-274918B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2D643D-7625-42F2-AC5D-8D93EC03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EE8293-C28F-4C30-B8AC-CB5C4E49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38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AE2BB-97DF-471B-B697-1F9F965C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072566-1A18-4D7F-A173-4F6ED1C6A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D4507-5DFD-4650-A6DC-379B5860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AC5A1B-C0E2-4F43-8BBE-474DB149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31E32-2965-47EC-8667-A9F996FC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43D6D0-29B8-4D5B-93DE-A568375B7FA0}"/>
              </a:ext>
            </a:extLst>
          </p:cNvPr>
          <p:cNvSpPr/>
          <p:nvPr userDrawn="1"/>
        </p:nvSpPr>
        <p:spPr>
          <a:xfrm>
            <a:off x="0" y="-10510"/>
            <a:ext cx="8303171" cy="8934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26A796E-83FD-4F4A-8CA9-219796DA0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385" y="134263"/>
            <a:ext cx="1825276" cy="582861"/>
          </a:xfrm>
          <a:prstGeom prst="rect">
            <a:avLst/>
          </a:prstGeom>
        </p:spPr>
      </p:pic>
      <p:sp>
        <p:nvSpPr>
          <p:cNvPr id="13" name="Redondear rectángulo de esquina del mismo lado 11">
            <a:extLst>
              <a:ext uri="{FF2B5EF4-FFF2-40B4-BE49-F238E27FC236}">
                <a16:creationId xmlns:a16="http://schemas.microsoft.com/office/drawing/2014/main" id="{269A0F18-67CA-4ABA-A8C9-E87D2B08206C}"/>
              </a:ext>
            </a:extLst>
          </p:cNvPr>
          <p:cNvSpPr/>
          <p:nvPr userDrawn="1"/>
        </p:nvSpPr>
        <p:spPr>
          <a:xfrm rot="16200000">
            <a:off x="10206691" y="-2763033"/>
            <a:ext cx="903938" cy="640898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260">
            <a:extLst>
              <a:ext uri="{FF2B5EF4-FFF2-40B4-BE49-F238E27FC236}">
                <a16:creationId xmlns:a16="http://schemas.microsoft.com/office/drawing/2014/main" id="{606A374C-2EAA-452F-BF40-B684B40363E7}"/>
              </a:ext>
            </a:extLst>
          </p:cNvPr>
          <p:cNvSpPr txBox="1"/>
          <p:nvPr userDrawn="1"/>
        </p:nvSpPr>
        <p:spPr>
          <a:xfrm>
            <a:off x="6766561" y="225638"/>
            <a:ext cx="52379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dirty="0">
                <a:solidFill>
                  <a:schemeClr val="accent2"/>
                </a:solidFill>
                <a:latin typeface="Gelasio Medium" pitchFamily="2" charset="77"/>
              </a:rPr>
              <a:t>España, ante una década decisiva</a:t>
            </a:r>
            <a:endParaRPr lang="ar-LY" sz="20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71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00B24-A702-40D8-8703-819CA168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668B6-59EC-4EBC-9568-79D40EB83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C300D-7DC2-4298-AFA8-5C99E967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7C6770-81D4-4579-91D1-41D483C7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F4F268-B469-4541-8867-7A4C4DB0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81AFE3-18BB-46C7-BD58-0CBA8331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52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CC655-6A69-401B-A26C-8C7A461F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F91EA-AC2E-4AC3-B0C9-8AA40416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86927-02C4-4D0F-9642-08CFF39C4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7A7000-6307-4E57-BEF0-B09371DF4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2C8419-498E-4375-BB63-9BAA50C1B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CA2021-F55C-4752-8BB5-F09B2335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5E9BF3-3DBA-42C5-A839-5DDD5379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BDB953-8DD8-4C9C-A8D5-0285836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08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41046-8B53-4524-8FB5-C215108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149A05-9777-4367-A988-98519029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03CA9E-DBF5-4E04-BF9F-81E62403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ABBA35-032D-406B-9580-E012C4C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28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4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E4BA0-A64D-48B1-B0C2-D27F8AE4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FC677-C319-4D4B-B90B-D3DF9709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DE793-E3EA-4AF6-B448-A5789A905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56FB1B-3A23-43AB-9023-B11F9110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4B34-D1E8-4820-A91C-EF65409C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430C4C-2DBB-47CB-AE0F-D08A2812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7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37F0-846B-47DD-8A14-6EB7CA0E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BC694A-6D28-4553-A7E8-E918BCB1E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7A7F3F-0BA2-467E-A33D-15E71EE7B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92242A-00BB-45BA-A897-2C82E954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86E8B8-A6A7-4DCA-A699-498D148A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EFA7AC-0E00-4F43-B3BC-31FA8CAE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85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FE9B57-3ABD-476D-9358-1A5E7F69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F2E40-CF01-44CA-B2D5-CCFFC63D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75044-D23A-44E3-B8C1-00559EB5E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EDA5-7825-4166-BB6E-467B5560BB42}" type="datetimeFigureOut">
              <a:rPr lang="es-ES" smtClean="0"/>
              <a:t>29/11/2022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C8322C-D3ED-4E45-91B9-F3FF60B5A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D8A2C-7C6F-466B-9CE6-EAD7C056A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11C8-E160-4A9D-806D-15144143BE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299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hyperlink" Target="https://www.instagram.com/circulodeempresarios/" TargetMode="External"/><Relationship Id="rId7" Type="http://schemas.openxmlformats.org/officeDocument/2006/relationships/image" Target="../media/image32.png"/><Relationship Id="rId12" Type="http://schemas.openxmlformats.org/officeDocument/2006/relationships/hyperlink" Target="https://www.youtube.com/channel/UCIOfo5BgVnVSeNosWjuw1Cw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circulodeempresarios/" TargetMode="External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5" Type="http://schemas.openxmlformats.org/officeDocument/2006/relationships/hyperlink" Target="https://www.ivoox.com/perfil-circulo-empresarios_aj_19394833_1.html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hyperlink" Target="https://twitter.com/circulodempresa" TargetMode="External"/><Relationship Id="rId1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svg"/><Relationship Id="rId5" Type="http://schemas.openxmlformats.org/officeDocument/2006/relationships/chart" Target="../charts/chart2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10056440" y="6309320"/>
            <a:ext cx="271298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s-ES" sz="1700" dirty="0">
              <a:solidFill>
                <a:srgbClr val="171C8F"/>
              </a:solidFill>
              <a:latin typeface="Century Gothic" pitchFamily="34" charset="0"/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F9EF9AA-3DF2-4A78-BDF2-6E368249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/>
          <a:stretch/>
        </p:blipFill>
        <p:spPr>
          <a:xfrm>
            <a:off x="0" y="0"/>
            <a:ext cx="12200152" cy="7008224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ECD2E7CA-E2FB-4260-B287-53D30F5D9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" y="366052"/>
            <a:ext cx="2550254" cy="77951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21D35F1-E0C2-47D5-A201-C943362F3836}"/>
              </a:ext>
            </a:extLst>
          </p:cNvPr>
          <p:cNvSpPr/>
          <p:nvPr/>
        </p:nvSpPr>
        <p:spPr>
          <a:xfrm>
            <a:off x="10746168" y="5988029"/>
            <a:ext cx="128453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630C4E09-3ED5-45E8-987E-D0C2685307DD}"/>
              </a:ext>
            </a:extLst>
          </p:cNvPr>
          <p:cNvSpPr txBox="1"/>
          <p:nvPr/>
        </p:nvSpPr>
        <p:spPr>
          <a:xfrm>
            <a:off x="352337" y="2657259"/>
            <a:ext cx="5007056" cy="1987974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4229" tIns="47114" rIns="94229" bIns="47114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s-ES" sz="28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/>
            <a:r>
              <a:rPr lang="es-ES" sz="3600" b="1" dirty="0">
                <a:solidFill>
                  <a:schemeClr val="bg1"/>
                </a:solidFill>
                <a:latin typeface="Century Gothic" pitchFamily="34" charset="0"/>
              </a:rPr>
              <a:t>Encuesta Empresarial Círculo 2022</a:t>
            </a:r>
          </a:p>
          <a:p>
            <a:pPr algn="r"/>
            <a:endParaRPr lang="es-E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A279E50C-5781-4A52-A4AC-C9EE7E94540E}"/>
              </a:ext>
            </a:extLst>
          </p:cNvPr>
          <p:cNvSpPr txBox="1"/>
          <p:nvPr/>
        </p:nvSpPr>
        <p:spPr>
          <a:xfrm>
            <a:off x="4991200" y="6118339"/>
            <a:ext cx="7200800" cy="710701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4229" tIns="47114" rIns="94229" bIns="47114" rtlCol="0">
            <a:spAutoFit/>
          </a:bodyPr>
          <a:lstStyle/>
          <a:p>
            <a:pPr algn="r"/>
            <a:r>
              <a:rPr lang="es-ES" sz="2000" dirty="0">
                <a:solidFill>
                  <a:schemeClr val="accent2"/>
                </a:solidFill>
                <a:latin typeface="Century Gothic" pitchFamily="34" charset="0"/>
              </a:rPr>
              <a:t>Miguel Iraburu, Presidente Grupo Trabajo</a:t>
            </a:r>
          </a:p>
          <a:p>
            <a:pPr algn="r"/>
            <a:r>
              <a:rPr lang="es-ES" sz="2000" dirty="0">
                <a:solidFill>
                  <a:schemeClr val="accent2"/>
                </a:solidFill>
                <a:latin typeface="Century Gothic" pitchFamily="34" charset="0"/>
              </a:rPr>
              <a:t>León</a:t>
            </a:r>
            <a:r>
              <a:rPr lang="es-ES" sz="2000">
                <a:solidFill>
                  <a:schemeClr val="accent2"/>
                </a:solidFill>
                <a:latin typeface="Century Gothic" pitchFamily="34" charset="0"/>
              </a:rPr>
              <a:t>, 30 </a:t>
            </a:r>
            <a:r>
              <a:rPr lang="es-ES" sz="2000" dirty="0">
                <a:solidFill>
                  <a:schemeClr val="accent2"/>
                </a:solidFill>
                <a:latin typeface="Century Gothic" pitchFamily="34" charset="0"/>
              </a:rPr>
              <a:t>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3216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E8266B28-10E6-43C4-A4EC-36613F14AD79}"/>
              </a:ext>
            </a:extLst>
          </p:cNvPr>
          <p:cNvGrpSpPr/>
          <p:nvPr/>
        </p:nvGrpSpPr>
        <p:grpSpPr>
          <a:xfrm>
            <a:off x="255723" y="2791496"/>
            <a:ext cx="1499894" cy="441158"/>
            <a:chOff x="5847559" y="1867884"/>
            <a:chExt cx="1277157" cy="441158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EA9E4EA0-BA18-4B1D-843D-C694B3BC2607}"/>
                </a:ext>
              </a:extLst>
            </p:cNvPr>
            <p:cNvSpPr/>
            <p:nvPr/>
          </p:nvSpPr>
          <p:spPr>
            <a:xfrm>
              <a:off x="5899462" y="1867884"/>
              <a:ext cx="1225254" cy="441158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007F4203-FA56-4164-986C-1F907703BE60}"/>
                </a:ext>
              </a:extLst>
            </p:cNvPr>
            <p:cNvSpPr txBox="1"/>
            <p:nvPr/>
          </p:nvSpPr>
          <p:spPr>
            <a:xfrm>
              <a:off x="5847559" y="1934022"/>
              <a:ext cx="122525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171C8F"/>
                  </a:solidFill>
                  <a:latin typeface="Century Gothic" panose="020B0502020202020204" pitchFamily="34" charset="0"/>
                </a:rPr>
                <a:t>● </a:t>
              </a:r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Fiscalidad</a:t>
              </a:r>
              <a:endParaRPr lang="ar-LY" sz="1400" b="1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4B03BC1-37E1-4054-AB8E-59D9D4036A91}"/>
              </a:ext>
            </a:extLst>
          </p:cNvPr>
          <p:cNvSpPr txBox="1"/>
          <p:nvPr/>
        </p:nvSpPr>
        <p:spPr>
          <a:xfrm>
            <a:off x="849594" y="3585328"/>
            <a:ext cx="4826929" cy="130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Incentivar inversión (56%) 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Reducir cotizaciones SS a cargo de empresa (51,2%)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Suprimir I.Patrimonio y mantener I Suc. </a:t>
            </a:r>
            <a:r>
              <a:rPr lang="es-ES" sz="1400" i="1" dirty="0" err="1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Donac</a:t>
            </a:r>
            <a:r>
              <a:rPr lang="es-ES" sz="1400" i="1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exenciones elavadas para trasmisiones directas (51,1%)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1C3C33D-BFB0-496D-B1BE-120C1CDA2E9C}"/>
              </a:ext>
            </a:extLst>
          </p:cNvPr>
          <p:cNvSpPr txBox="1"/>
          <p:nvPr/>
        </p:nvSpPr>
        <p:spPr>
          <a:xfrm>
            <a:off x="856967" y="3302198"/>
            <a:ext cx="466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400" b="1" u="sng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Fomento crecimiento empresarial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C3243E13-E533-4189-8855-37C7E4D4CD83}"/>
              </a:ext>
            </a:extLst>
          </p:cNvPr>
          <p:cNvSpPr txBox="1"/>
          <p:nvPr/>
        </p:nvSpPr>
        <p:spPr>
          <a:xfrm>
            <a:off x="5982586" y="3635227"/>
            <a:ext cx="4826928" cy="1155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 transparencia en control, auditoría y cuentas sector público, partidos políticos y agentes sociales (50,9%)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 tipo impositivo especial reducido para operaciones de bajo importe (42%)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DFB1B81D-0E7B-46E7-89E9-EF9E8E73BBF2}"/>
              </a:ext>
            </a:extLst>
          </p:cNvPr>
          <p:cNvSpPr txBox="1"/>
          <p:nvPr/>
        </p:nvSpPr>
        <p:spPr>
          <a:xfrm>
            <a:off x="5950282" y="3309235"/>
            <a:ext cx="337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400" b="1" u="sng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Reducción economía sumergida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7EBCC65-09C9-8296-8168-E60761FF6140}"/>
              </a:ext>
            </a:extLst>
          </p:cNvPr>
          <p:cNvGrpSpPr/>
          <p:nvPr/>
        </p:nvGrpSpPr>
        <p:grpSpPr>
          <a:xfrm>
            <a:off x="206544" y="5596790"/>
            <a:ext cx="6289390" cy="771173"/>
            <a:chOff x="343024" y="5823937"/>
            <a:chExt cx="6289390" cy="771173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81643BEE-60A5-47E2-BA3A-C2557A2F57C9}"/>
                </a:ext>
              </a:extLst>
            </p:cNvPr>
            <p:cNvGrpSpPr/>
            <p:nvPr/>
          </p:nvGrpSpPr>
          <p:grpSpPr>
            <a:xfrm>
              <a:off x="343024" y="5866916"/>
              <a:ext cx="2346677" cy="630625"/>
              <a:chOff x="5871177" y="1867883"/>
              <a:chExt cx="877762" cy="630625"/>
            </a:xfrm>
          </p:grpSpPr>
          <p:sp>
            <p:nvSpPr>
              <p:cNvPr id="76" name="Rectángulo: esquinas redondeadas 75">
                <a:extLst>
                  <a:ext uri="{FF2B5EF4-FFF2-40B4-BE49-F238E27FC236}">
                    <a16:creationId xmlns:a16="http://schemas.microsoft.com/office/drawing/2014/main" id="{B930D36C-1515-4007-A6E2-03C8B7D1BF61}"/>
                  </a:ext>
                </a:extLst>
              </p:cNvPr>
              <p:cNvSpPr/>
              <p:nvPr/>
            </p:nvSpPr>
            <p:spPr>
              <a:xfrm>
                <a:off x="5871177" y="1867883"/>
                <a:ext cx="877762" cy="630625"/>
              </a:xfrm>
              <a:prstGeom prst="roundRect">
                <a:avLst/>
              </a:prstGeom>
              <a:solidFill>
                <a:srgbClr val="20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46">
                <a:extLst>
                  <a:ext uri="{FF2B5EF4-FFF2-40B4-BE49-F238E27FC236}">
                    <a16:creationId xmlns:a16="http://schemas.microsoft.com/office/drawing/2014/main" id="{A26CF199-408F-4307-8116-119599CB0B39}"/>
                  </a:ext>
                </a:extLst>
              </p:cNvPr>
              <p:cNvSpPr txBox="1"/>
              <p:nvPr/>
            </p:nvSpPr>
            <p:spPr>
              <a:xfrm>
                <a:off x="5889572" y="1933295"/>
                <a:ext cx="85434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Roboto Light" panose="02000000000000000000" pitchFamily="2" charset="0"/>
                  </a:rPr>
                  <a:t>PRIORIDADES </a:t>
                </a: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Roboto Light" panose="02000000000000000000" pitchFamily="2" charset="0"/>
                  </a:rPr>
                  <a:t>POLÍTICA ECONÓMICA</a:t>
                </a:r>
                <a:endParaRPr lang="ar-LY" sz="1400" b="1">
                  <a:solidFill>
                    <a:schemeClr val="bg1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94FBAE2-774C-4F3D-BE38-B06E07FEF185}"/>
                </a:ext>
              </a:extLst>
            </p:cNvPr>
            <p:cNvSpPr txBox="1"/>
            <p:nvPr/>
          </p:nvSpPr>
          <p:spPr>
            <a:xfrm>
              <a:off x="2690451" y="5823937"/>
              <a:ext cx="3941963" cy="771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Reforma AAPP (67,8%) </a:t>
              </a:r>
            </a:p>
            <a:p>
              <a:pPr algn="just"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Pacto educativo (39,7%)</a:t>
              </a:r>
            </a:p>
            <a:p>
              <a:pPr algn="just"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Mejorar calidad de instituciones (31%)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AEB763C-8434-D30C-1EE6-C8D8B9F3648A}"/>
              </a:ext>
            </a:extLst>
          </p:cNvPr>
          <p:cNvGrpSpPr/>
          <p:nvPr/>
        </p:nvGrpSpPr>
        <p:grpSpPr>
          <a:xfrm>
            <a:off x="5772269" y="5596789"/>
            <a:ext cx="6442474" cy="771173"/>
            <a:chOff x="5772269" y="5728400"/>
            <a:chExt cx="6442474" cy="771173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AA26071-126E-20E6-FF47-9B854CE9C024}"/>
                </a:ext>
              </a:extLst>
            </p:cNvPr>
            <p:cNvGrpSpPr/>
            <p:nvPr/>
          </p:nvGrpSpPr>
          <p:grpSpPr>
            <a:xfrm>
              <a:off x="5772269" y="5783089"/>
              <a:ext cx="1570755" cy="630625"/>
              <a:chOff x="6400070" y="5878625"/>
              <a:chExt cx="1570755" cy="630625"/>
            </a:xfrm>
          </p:grpSpPr>
          <p:sp>
            <p:nvSpPr>
              <p:cNvPr id="83" name="Rectángulo: esquinas redondeadas 82">
                <a:extLst>
                  <a:ext uri="{FF2B5EF4-FFF2-40B4-BE49-F238E27FC236}">
                    <a16:creationId xmlns:a16="http://schemas.microsoft.com/office/drawing/2014/main" id="{8C19A0FC-6FCE-4A24-87F2-05006E59758C}"/>
                  </a:ext>
                </a:extLst>
              </p:cNvPr>
              <p:cNvSpPr/>
              <p:nvPr/>
            </p:nvSpPr>
            <p:spPr>
              <a:xfrm>
                <a:off x="6400070" y="5878625"/>
                <a:ext cx="1570755" cy="630625"/>
              </a:xfrm>
              <a:prstGeom prst="roundRect">
                <a:avLst/>
              </a:prstGeom>
              <a:solidFill>
                <a:srgbClr val="20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46">
                <a:extLst>
                  <a:ext uri="{FF2B5EF4-FFF2-40B4-BE49-F238E27FC236}">
                    <a16:creationId xmlns:a16="http://schemas.microsoft.com/office/drawing/2014/main" id="{D02B6138-2D40-4EC0-83FA-03782DB844D3}"/>
                  </a:ext>
                </a:extLst>
              </p:cNvPr>
              <p:cNvSpPr txBox="1"/>
              <p:nvPr/>
            </p:nvSpPr>
            <p:spPr>
              <a:xfrm>
                <a:off x="6449249" y="5944037"/>
                <a:ext cx="150739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Roboto Light" panose="02000000000000000000" pitchFamily="2" charset="0"/>
                  </a:rPr>
                  <a:t>PRIORIDADES </a:t>
                </a: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Roboto Light" panose="02000000000000000000" pitchFamily="2" charset="0"/>
                  </a:rPr>
                  <a:t>POLÍTICAS  UE </a:t>
                </a:r>
                <a:endParaRPr lang="ar-LY" sz="1400" b="1">
                  <a:solidFill>
                    <a:schemeClr val="bg1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255F30DF-BE93-4F40-B2FA-26E6CB6883EC}"/>
                </a:ext>
              </a:extLst>
            </p:cNvPr>
            <p:cNvSpPr txBox="1"/>
            <p:nvPr/>
          </p:nvSpPr>
          <p:spPr>
            <a:xfrm>
              <a:off x="7351010" y="5728400"/>
              <a:ext cx="4863733" cy="771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Consolidación y coordinación fiscal (56,1%)</a:t>
              </a:r>
            </a:p>
            <a:p>
              <a:pPr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Autonomía e integración mercados energéticos (48%)</a:t>
              </a:r>
            </a:p>
            <a:p>
              <a:pPr>
                <a:lnSpc>
                  <a:spcPct val="107000"/>
                </a:lnSpc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Unión Bancaria e integración mercados capitales (38,6%)</a:t>
              </a:r>
            </a:p>
          </p:txBody>
        </p:sp>
      </p:grp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EE22C933-B8B2-41C0-85D3-7E6725F1DE11}"/>
              </a:ext>
            </a:extLst>
          </p:cNvPr>
          <p:cNvCxnSpPr>
            <a:cxnSpLocks/>
          </p:cNvCxnSpPr>
          <p:nvPr/>
        </p:nvCxnSpPr>
        <p:spPr>
          <a:xfrm rot="5400000">
            <a:off x="5871172" y="-396608"/>
            <a:ext cx="0" cy="11268000"/>
          </a:xfrm>
          <a:prstGeom prst="line">
            <a:avLst/>
          </a:prstGeom>
          <a:ln w="44450">
            <a:solidFill>
              <a:srgbClr val="CACCF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EF82478-5484-4776-A564-C9A676DA96B6}"/>
              </a:ext>
            </a:extLst>
          </p:cNvPr>
          <p:cNvSpPr txBox="1"/>
          <p:nvPr/>
        </p:nvSpPr>
        <p:spPr>
          <a:xfrm>
            <a:off x="11472669" y="6483096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D2974F8-2683-66AF-E1EB-FAB9872C8759}"/>
              </a:ext>
            </a:extLst>
          </p:cNvPr>
          <p:cNvGrpSpPr/>
          <p:nvPr/>
        </p:nvGrpSpPr>
        <p:grpSpPr>
          <a:xfrm>
            <a:off x="255723" y="1101534"/>
            <a:ext cx="10134214" cy="996755"/>
            <a:chOff x="5820424" y="1816757"/>
            <a:chExt cx="6279861" cy="996755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10F47D0-9D81-40B4-8AF5-05030211B6F9}"/>
                </a:ext>
              </a:extLst>
            </p:cNvPr>
            <p:cNvGrpSpPr/>
            <p:nvPr/>
          </p:nvGrpSpPr>
          <p:grpSpPr>
            <a:xfrm>
              <a:off x="5847271" y="1816757"/>
              <a:ext cx="3974838" cy="441158"/>
              <a:chOff x="5828109" y="1837111"/>
              <a:chExt cx="1225254" cy="44115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BCD9300-1690-4313-83E6-45CAA6F2B849}"/>
                  </a:ext>
                </a:extLst>
              </p:cNvPr>
              <p:cNvSpPr/>
              <p:nvPr/>
            </p:nvSpPr>
            <p:spPr>
              <a:xfrm>
                <a:off x="5835906" y="1837111"/>
                <a:ext cx="664855" cy="441158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TextBox 46">
                <a:extLst>
                  <a:ext uri="{FF2B5EF4-FFF2-40B4-BE49-F238E27FC236}">
                    <a16:creationId xmlns:a16="http://schemas.microsoft.com/office/drawing/2014/main" id="{B80600CE-A2C9-424D-A606-99059C31161D}"/>
                  </a:ext>
                </a:extLst>
              </p:cNvPr>
              <p:cNvSpPr txBox="1"/>
              <p:nvPr/>
            </p:nvSpPr>
            <p:spPr>
              <a:xfrm>
                <a:off x="5828109" y="1892237"/>
                <a:ext cx="1225254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171C8F"/>
                    </a:solidFill>
                    <a:latin typeface="Century Gothic" panose="020B0502020202020204" pitchFamily="34" charset="0"/>
                  </a:rPr>
                  <a:t>● </a:t>
                </a:r>
                <a:r>
                  <a:rPr lang="en-U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Emprendimiento y tamaño empresarial</a:t>
                </a:r>
                <a:endParaRPr lang="ar-LY" sz="1400" b="1" dirty="0">
                  <a:solidFill>
                    <a:srgbClr val="171C8F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52C9B106-2B89-4EF5-B47D-57C819CC785C}"/>
                </a:ext>
              </a:extLst>
            </p:cNvPr>
            <p:cNvSpPr txBox="1"/>
            <p:nvPr/>
          </p:nvSpPr>
          <p:spPr>
            <a:xfrm>
              <a:off x="5820424" y="2290292"/>
              <a:ext cx="6279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Necesario: fomentar innovación, aumentar grado internacionalización y lograr fuerte liderazgo para cambios culturales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765F973-EE50-BF21-234D-02E610BB1CCF}"/>
                </a:ext>
              </a:extLst>
            </p:cNvPr>
            <p:cNvSpPr txBox="1"/>
            <p:nvPr/>
          </p:nvSpPr>
          <p:spPr>
            <a:xfrm>
              <a:off x="8118943" y="1858745"/>
              <a:ext cx="3406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Principal obstáculo: </a:t>
              </a:r>
              <a:r>
                <a:rPr lang="es-ES" sz="1400" i="1" spc="-7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sigue siendo entorno regulatorio y burocrático (≈76%)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D71F831-368E-E0C7-2002-DB186BA0E107}"/>
              </a:ext>
            </a:extLst>
          </p:cNvPr>
          <p:cNvGrpSpPr/>
          <p:nvPr/>
        </p:nvGrpSpPr>
        <p:grpSpPr>
          <a:xfrm>
            <a:off x="255733" y="2064159"/>
            <a:ext cx="7276207" cy="523220"/>
            <a:chOff x="5820432" y="2779382"/>
            <a:chExt cx="6195678" cy="523220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D7A6C92-DD12-47E9-A591-409C04932B36}"/>
                </a:ext>
              </a:extLst>
            </p:cNvPr>
            <p:cNvGrpSpPr/>
            <p:nvPr/>
          </p:nvGrpSpPr>
          <p:grpSpPr>
            <a:xfrm>
              <a:off x="5820432" y="2837794"/>
              <a:ext cx="1654064" cy="307777"/>
              <a:chOff x="8113992" y="5879471"/>
              <a:chExt cx="1038762" cy="30777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5FCB4D12-6FB2-4124-87A4-B1CA9E9AA71D}"/>
                  </a:ext>
                </a:extLst>
              </p:cNvPr>
              <p:cNvSpPr/>
              <p:nvPr/>
            </p:nvSpPr>
            <p:spPr>
              <a:xfrm>
                <a:off x="8131936" y="5917573"/>
                <a:ext cx="1012062" cy="242929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TextBox 46">
                <a:extLst>
                  <a:ext uri="{FF2B5EF4-FFF2-40B4-BE49-F238E27FC236}">
                    <a16:creationId xmlns:a16="http://schemas.microsoft.com/office/drawing/2014/main" id="{32C60D4B-6531-4277-B4E1-19E75CE1E4A6}"/>
                  </a:ext>
                </a:extLst>
              </p:cNvPr>
              <p:cNvSpPr txBox="1"/>
              <p:nvPr/>
            </p:nvSpPr>
            <p:spPr>
              <a:xfrm>
                <a:off x="8113992" y="5879471"/>
                <a:ext cx="103876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171C8F"/>
                    </a:solidFill>
                    <a:latin typeface="Century Gothic" panose="020B0502020202020204" pitchFamily="34" charset="0"/>
                  </a:rPr>
                  <a:t>● </a:t>
                </a:r>
                <a:r>
                  <a:rPr lang="en-U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Mercado de trabajo</a:t>
                </a:r>
                <a:endParaRPr lang="ar-LY" sz="1400" b="1" dirty="0">
                  <a:solidFill>
                    <a:srgbClr val="171C8F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974B3BDB-680A-4DC2-94E2-1972A3DF0D7F}"/>
                </a:ext>
              </a:extLst>
            </p:cNvPr>
            <p:cNvSpPr txBox="1"/>
            <p:nvPr/>
          </p:nvSpPr>
          <p:spPr>
            <a:xfrm>
              <a:off x="8668416" y="2779382"/>
              <a:ext cx="334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Vínculo salarios-productividad no IPC</a:t>
              </a:r>
            </a:p>
            <a:p>
              <a:pPr algn="just"/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= indemnizaciones despido a media UE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A19BC80-D195-58FB-194A-38251A87BF06}"/>
                </a:ext>
              </a:extLst>
            </p:cNvPr>
            <p:cNvSpPr txBox="1"/>
            <p:nvPr/>
          </p:nvSpPr>
          <p:spPr>
            <a:xfrm>
              <a:off x="7582611" y="2837794"/>
              <a:ext cx="1273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Prioridades</a:t>
              </a:r>
            </a:p>
          </p:txBody>
        </p:sp>
        <p:cxnSp>
          <p:nvCxnSpPr>
            <p:cNvPr id="18" name="Straight Connector 256">
              <a:extLst>
                <a:ext uri="{FF2B5EF4-FFF2-40B4-BE49-F238E27FC236}">
                  <a16:creationId xmlns:a16="http://schemas.microsoft.com/office/drawing/2014/main" id="{93F99583-6DD6-3A12-D38E-32931AA71649}"/>
                </a:ext>
              </a:extLst>
            </p:cNvPr>
            <p:cNvCxnSpPr>
              <a:cxnSpLocks/>
            </p:cNvCxnSpPr>
            <p:nvPr/>
          </p:nvCxnSpPr>
          <p:spPr>
            <a:xfrm>
              <a:off x="8654472" y="2824560"/>
              <a:ext cx="0" cy="432000"/>
            </a:xfrm>
            <a:prstGeom prst="line">
              <a:avLst/>
            </a:prstGeom>
            <a:ln w="31750">
              <a:solidFill>
                <a:srgbClr val="2035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1D3353B-3DC0-45B3-1573-A5F7D8FC6C94}"/>
              </a:ext>
            </a:extLst>
          </p:cNvPr>
          <p:cNvSpPr txBox="1"/>
          <p:nvPr/>
        </p:nvSpPr>
        <p:spPr>
          <a:xfrm>
            <a:off x="1755617" y="2863974"/>
            <a:ext cx="9208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“El 59,3% encuestados ve carga impositiva perjudicial para competitividad de su empresa/sector”</a:t>
            </a:r>
          </a:p>
        </p:txBody>
      </p:sp>
      <p:sp>
        <p:nvSpPr>
          <p:cNvPr id="2" name="TextBox 260">
            <a:extLst>
              <a:ext uri="{FF2B5EF4-FFF2-40B4-BE49-F238E27FC236}">
                <a16:creationId xmlns:a16="http://schemas.microsoft.com/office/drawing/2014/main" id="{89EDE15B-A377-6963-AEBE-DFBACDC227E3}"/>
              </a:ext>
            </a:extLst>
          </p:cNvPr>
          <p:cNvSpPr txBox="1"/>
          <p:nvPr/>
        </p:nvSpPr>
        <p:spPr>
          <a:xfrm>
            <a:off x="7644867" y="225354"/>
            <a:ext cx="46754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Gelasio Medium" pitchFamily="2" charset="77"/>
              </a:rPr>
              <a:t>3. Reformas prioritarias pendientes</a:t>
            </a:r>
          </a:p>
        </p:txBody>
      </p:sp>
    </p:spTree>
    <p:extLst>
      <p:ext uri="{BB962C8B-B14F-4D97-AF65-F5344CB8AC3E}">
        <p14:creationId xmlns:p14="http://schemas.microsoft.com/office/powerpoint/2010/main" val="175489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60">
            <a:extLst>
              <a:ext uri="{FF2B5EF4-FFF2-40B4-BE49-F238E27FC236}">
                <a16:creationId xmlns:a16="http://schemas.microsoft.com/office/drawing/2014/main" id="{B80DC849-FAB8-4287-A5AB-3AC1870E706E}"/>
              </a:ext>
            </a:extLst>
          </p:cNvPr>
          <p:cNvSpPr txBox="1"/>
          <p:nvPr/>
        </p:nvSpPr>
        <p:spPr>
          <a:xfrm>
            <a:off x="7585045" y="190439"/>
            <a:ext cx="5237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4. Fondos </a:t>
            </a:r>
            <a:r>
              <a:rPr lang="es-ES" sz="2400" i="1" dirty="0">
                <a:solidFill>
                  <a:schemeClr val="accent2"/>
                </a:solidFill>
                <a:latin typeface="Gelasio Medium" pitchFamily="2" charset="77"/>
              </a:rPr>
              <a:t>Next Generation EU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7C9F26-0781-C7F0-4E1C-87159A1D7ED9}"/>
              </a:ext>
            </a:extLst>
          </p:cNvPr>
          <p:cNvSpPr txBox="1"/>
          <p:nvPr/>
        </p:nvSpPr>
        <p:spPr>
          <a:xfrm>
            <a:off x="450425" y="1230831"/>
            <a:ext cx="373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78% de encuestados considera negativa la gestión de los fondos</a:t>
            </a:r>
          </a:p>
        </p:txBody>
      </p:sp>
      <p:cxnSp>
        <p:nvCxnSpPr>
          <p:cNvPr id="3" name="Straight Connector 256">
            <a:extLst>
              <a:ext uri="{FF2B5EF4-FFF2-40B4-BE49-F238E27FC236}">
                <a16:creationId xmlns:a16="http://schemas.microsoft.com/office/drawing/2014/main" id="{65ED3EA3-D69A-0A55-39B1-FE7637A95895}"/>
              </a:ext>
            </a:extLst>
          </p:cNvPr>
          <p:cNvCxnSpPr>
            <a:cxnSpLocks/>
          </p:cNvCxnSpPr>
          <p:nvPr/>
        </p:nvCxnSpPr>
        <p:spPr>
          <a:xfrm>
            <a:off x="468538" y="1277474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">
            <a:extLst>
              <a:ext uri="{FF2B5EF4-FFF2-40B4-BE49-F238E27FC236}">
                <a16:creationId xmlns:a16="http://schemas.microsoft.com/office/drawing/2014/main" id="{5FC23D59-55C9-6F54-5ADE-16A4E79CBD3F}"/>
              </a:ext>
            </a:extLst>
          </p:cNvPr>
          <p:cNvGrpSpPr/>
          <p:nvPr/>
        </p:nvGrpSpPr>
        <p:grpSpPr>
          <a:xfrm>
            <a:off x="931315" y="5307262"/>
            <a:ext cx="3243868" cy="954107"/>
            <a:chOff x="1149469" y="3490372"/>
            <a:chExt cx="3243868" cy="954107"/>
          </a:xfrm>
        </p:grpSpPr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8875C511-6AD9-5342-39DA-A01EC25C3619}"/>
                </a:ext>
              </a:extLst>
            </p:cNvPr>
            <p:cNvGrpSpPr/>
            <p:nvPr/>
          </p:nvGrpSpPr>
          <p:grpSpPr>
            <a:xfrm>
              <a:off x="1149469" y="3583821"/>
              <a:ext cx="793614" cy="803004"/>
              <a:chOff x="1198432" y="3723181"/>
              <a:chExt cx="970008" cy="981483"/>
            </a:xfrm>
          </p:grpSpPr>
          <p:grpSp>
            <p:nvGrpSpPr>
              <p:cNvPr id="8" name="Group 34">
                <a:extLst>
                  <a:ext uri="{FF2B5EF4-FFF2-40B4-BE49-F238E27FC236}">
                    <a16:creationId xmlns:a16="http://schemas.microsoft.com/office/drawing/2014/main" id="{AFC0D9D3-B8F6-D0E0-5A83-B1B48B7BC828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10" name="Oval 32">
                  <a:extLst>
                    <a:ext uri="{FF2B5EF4-FFF2-40B4-BE49-F238E27FC236}">
                      <a16:creationId xmlns:a16="http://schemas.microsoft.com/office/drawing/2014/main" id="{322E59B6-E6D4-188A-5C68-C15A56F9CB4F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11" name="Arc 33">
                  <a:extLst>
                    <a:ext uri="{FF2B5EF4-FFF2-40B4-BE49-F238E27FC236}">
                      <a16:creationId xmlns:a16="http://schemas.microsoft.com/office/drawing/2014/main" id="{AD0D230E-CF10-01D7-EA68-B4DFD79CE940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3319511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9" name="TextBox 35">
                <a:extLst>
                  <a:ext uri="{FF2B5EF4-FFF2-40B4-BE49-F238E27FC236}">
                    <a16:creationId xmlns:a16="http://schemas.microsoft.com/office/drawing/2014/main" id="{6306032A-8D4D-35A3-915D-58020C4DBCA8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3" cy="3761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40,5%</a:t>
                </a:r>
              </a:p>
            </p:txBody>
          </p:sp>
        </p:grpSp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5EF89D40-D977-75EB-7655-81F877B486DB}"/>
                </a:ext>
              </a:extLst>
            </p:cNvPr>
            <p:cNvSpPr txBox="1"/>
            <p:nvPr/>
          </p:nvSpPr>
          <p:spPr>
            <a:xfrm>
              <a:off x="2366753" y="3490372"/>
              <a:ext cx="2026584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Impacto muy alto/alto de los fondos en la recuperación económica española 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397A9E-7D3F-B2F9-A7BC-98083BC7ABC1}"/>
              </a:ext>
            </a:extLst>
          </p:cNvPr>
          <p:cNvSpPr txBox="1"/>
          <p:nvPr/>
        </p:nvSpPr>
        <p:spPr>
          <a:xfrm>
            <a:off x="877743" y="4480578"/>
            <a:ext cx="317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6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 </a:t>
            </a:r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54,7% no ha solicitado fondos europeos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D3E52BC-255B-9DDD-C228-2F155487106B}"/>
              </a:ext>
            </a:extLst>
          </p:cNvPr>
          <p:cNvSpPr/>
          <p:nvPr/>
        </p:nvSpPr>
        <p:spPr>
          <a:xfrm>
            <a:off x="1881094" y="5603759"/>
            <a:ext cx="216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E714041-1134-DB10-1866-C555AD0F5419}"/>
              </a:ext>
            </a:extLst>
          </p:cNvPr>
          <p:cNvCxnSpPr/>
          <p:nvPr/>
        </p:nvCxnSpPr>
        <p:spPr>
          <a:xfrm>
            <a:off x="5237976" y="1245575"/>
            <a:ext cx="0" cy="525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1FBE5E-111B-BDDF-E85A-EFA6A4D26674}"/>
              </a:ext>
            </a:extLst>
          </p:cNvPr>
          <p:cNvSpPr txBox="1"/>
          <p:nvPr/>
        </p:nvSpPr>
        <p:spPr>
          <a:xfrm>
            <a:off x="11472669" y="6483096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163F969-B849-4516-A038-5B5F4564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48376"/>
              </p:ext>
            </p:extLst>
          </p:nvPr>
        </p:nvGraphicFramePr>
        <p:xfrm>
          <a:off x="87147" y="1678334"/>
          <a:ext cx="4534599" cy="293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D19095BF-5824-CE09-556A-19D9AB008C94}"/>
              </a:ext>
            </a:extLst>
          </p:cNvPr>
          <p:cNvSpPr txBox="1"/>
          <p:nvPr/>
        </p:nvSpPr>
        <p:spPr>
          <a:xfrm>
            <a:off x="5667761" y="1277474"/>
            <a:ext cx="533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Aspectos en los que más impacto tendrán los fondos en el largo plazo</a:t>
            </a:r>
          </a:p>
        </p:txBody>
      </p:sp>
      <p:cxnSp>
        <p:nvCxnSpPr>
          <p:cNvPr id="22" name="Straight Connector 256">
            <a:extLst>
              <a:ext uri="{FF2B5EF4-FFF2-40B4-BE49-F238E27FC236}">
                <a16:creationId xmlns:a16="http://schemas.microsoft.com/office/drawing/2014/main" id="{F8EE2F31-E5F0-7AD1-D0F6-76574034A2A3}"/>
              </a:ext>
            </a:extLst>
          </p:cNvPr>
          <p:cNvCxnSpPr>
            <a:cxnSpLocks/>
          </p:cNvCxnSpPr>
          <p:nvPr/>
        </p:nvCxnSpPr>
        <p:spPr>
          <a:xfrm>
            <a:off x="5685874" y="1324117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574C8DD-AC27-A79A-F1EF-824E77ED4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207" y="2005349"/>
            <a:ext cx="5331591" cy="41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39280D-DA93-4660-B359-5ECE944963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EC83DF7-4FDD-45C4-B0CE-8012C4A24BBC}"/>
              </a:ext>
            </a:extLst>
          </p:cNvPr>
          <p:cNvGrpSpPr/>
          <p:nvPr/>
        </p:nvGrpSpPr>
        <p:grpSpPr>
          <a:xfrm>
            <a:off x="4470798" y="5252331"/>
            <a:ext cx="3250405" cy="475013"/>
            <a:chOff x="4470798" y="4987637"/>
            <a:chExt cx="3250405" cy="475013"/>
          </a:xfrm>
        </p:grpSpPr>
        <p:sp>
          <p:nvSpPr>
            <p:cNvPr id="10" name="Rectángulo redondeado 13">
              <a:extLst>
                <a:ext uri="{FF2B5EF4-FFF2-40B4-BE49-F238E27FC236}">
                  <a16:creationId xmlns:a16="http://schemas.microsoft.com/office/drawing/2014/main" id="{B83E89E4-EF6B-4354-9D46-480B5A6D4E32}"/>
                </a:ext>
              </a:extLst>
            </p:cNvPr>
            <p:cNvSpPr/>
            <p:nvPr/>
          </p:nvSpPr>
          <p:spPr>
            <a:xfrm>
              <a:off x="4470798" y="4987637"/>
              <a:ext cx="3250405" cy="47501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TextBox 791">
              <a:extLst>
                <a:ext uri="{FF2B5EF4-FFF2-40B4-BE49-F238E27FC236}">
                  <a16:creationId xmlns:a16="http://schemas.microsoft.com/office/drawing/2014/main" id="{017DEC9E-C1F0-455D-B46C-3773FEE45622}"/>
                </a:ext>
              </a:extLst>
            </p:cNvPr>
            <p:cNvSpPr txBox="1"/>
            <p:nvPr/>
          </p:nvSpPr>
          <p:spPr>
            <a:xfrm>
              <a:off x="4847803" y="5071254"/>
              <a:ext cx="249639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circulodeempresarios.org</a:t>
              </a:r>
              <a:endParaRPr lang="ar-LY" sz="1400" b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BB55EF6-EB82-48D5-9967-E138A2B0BF01}"/>
              </a:ext>
            </a:extLst>
          </p:cNvPr>
          <p:cNvGrpSpPr/>
          <p:nvPr/>
        </p:nvGrpSpPr>
        <p:grpSpPr>
          <a:xfrm>
            <a:off x="4412465" y="4628851"/>
            <a:ext cx="2892218" cy="313961"/>
            <a:chOff x="4782565" y="4083699"/>
            <a:chExt cx="2892218" cy="313961"/>
          </a:xfrm>
        </p:grpSpPr>
        <p:pic>
          <p:nvPicPr>
            <p:cNvPr id="13" name="Gráfico 12">
              <a:hlinkClick r:id="rId3"/>
              <a:extLst>
                <a:ext uri="{FF2B5EF4-FFF2-40B4-BE49-F238E27FC236}">
                  <a16:creationId xmlns:a16="http://schemas.microsoft.com/office/drawing/2014/main" id="{F109D318-E099-46C0-B477-90AFC2D49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2512" y="4083699"/>
              <a:ext cx="313961" cy="313961"/>
            </a:xfrm>
            <a:prstGeom prst="rect">
              <a:avLst/>
            </a:prstGeom>
          </p:spPr>
        </p:pic>
        <p:pic>
          <p:nvPicPr>
            <p:cNvPr id="14" name="Gráfico 13">
              <a:hlinkClick r:id="rId6"/>
              <a:extLst>
                <a:ext uri="{FF2B5EF4-FFF2-40B4-BE49-F238E27FC236}">
                  <a16:creationId xmlns:a16="http://schemas.microsoft.com/office/drawing/2014/main" id="{ABB08667-349C-47F1-891A-553CF993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0856" y="4083699"/>
              <a:ext cx="334892" cy="313961"/>
            </a:xfrm>
            <a:prstGeom prst="rect">
              <a:avLst/>
            </a:prstGeom>
          </p:spPr>
        </p:pic>
        <p:pic>
          <p:nvPicPr>
            <p:cNvPr id="15" name="Gráfico 14">
              <a:hlinkClick r:id="rId9"/>
              <a:extLst>
                <a:ext uri="{FF2B5EF4-FFF2-40B4-BE49-F238E27FC236}">
                  <a16:creationId xmlns:a16="http://schemas.microsoft.com/office/drawing/2014/main" id="{9AE19659-0612-42EA-B4D2-476DF910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82565" y="4083699"/>
              <a:ext cx="381238" cy="313961"/>
            </a:xfrm>
            <a:prstGeom prst="rect">
              <a:avLst/>
            </a:prstGeom>
          </p:spPr>
        </p:pic>
        <p:pic>
          <p:nvPicPr>
            <p:cNvPr id="16" name="Gráfico 15">
              <a:hlinkClick r:id="rId12"/>
              <a:extLst>
                <a:ext uri="{FF2B5EF4-FFF2-40B4-BE49-F238E27FC236}">
                  <a16:creationId xmlns:a16="http://schemas.microsoft.com/office/drawing/2014/main" id="{B82B5B8C-E80C-40EC-ABD5-CE6057461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40068" y="4083699"/>
              <a:ext cx="434715" cy="313961"/>
            </a:xfrm>
            <a:prstGeom prst="rect">
              <a:avLst/>
            </a:prstGeom>
          </p:spPr>
        </p:pic>
      </p:grpSp>
      <p:pic>
        <p:nvPicPr>
          <p:cNvPr id="17" name="Imagen 16" descr="Icono&#10;&#10;Descripción generada automáticamente">
            <a:hlinkClick r:id="rId15"/>
            <a:extLst>
              <a:ext uri="{FF2B5EF4-FFF2-40B4-BE49-F238E27FC236}">
                <a16:creationId xmlns:a16="http://schemas.microsoft.com/office/drawing/2014/main" id="{B09219C7-AFE3-4962-8687-9DEA0C8647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1" y="4602277"/>
            <a:ext cx="367108" cy="3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60">
            <a:extLst>
              <a:ext uri="{FF2B5EF4-FFF2-40B4-BE49-F238E27FC236}">
                <a16:creationId xmlns:a16="http://schemas.microsoft.com/office/drawing/2014/main" id="{98D3FD2C-4A6E-4010-9F0D-9F530E1A0D02}"/>
              </a:ext>
            </a:extLst>
          </p:cNvPr>
          <p:cNvSpPr txBox="1"/>
          <p:nvPr/>
        </p:nvSpPr>
        <p:spPr>
          <a:xfrm>
            <a:off x="7584114" y="54706"/>
            <a:ext cx="53777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Gelasio Medium" pitchFamily="2" charset="77"/>
              </a:rPr>
              <a:t>Encuesta Empresarial </a:t>
            </a:r>
          </a:p>
          <a:p>
            <a:r>
              <a:rPr lang="en-US" sz="2400" dirty="0">
                <a:solidFill>
                  <a:schemeClr val="accent2"/>
                </a:solidFill>
                <a:latin typeface="Gelasio Medium" pitchFamily="2" charset="77"/>
              </a:rPr>
              <a:t>Círculo 2022</a:t>
            </a:r>
            <a:endParaRPr lang="ar-LY" sz="2400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4A5C0-B175-4370-8D01-3490CF2AAC44}"/>
              </a:ext>
            </a:extLst>
          </p:cNvPr>
          <p:cNvSpPr txBox="1"/>
          <p:nvPr/>
        </p:nvSpPr>
        <p:spPr>
          <a:xfrm>
            <a:off x="271089" y="3934485"/>
            <a:ext cx="2801295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Estructura y contenido</a:t>
            </a:r>
          </a:p>
        </p:txBody>
      </p:sp>
      <p:cxnSp>
        <p:nvCxnSpPr>
          <p:cNvPr id="5" name="Straight Connector 256">
            <a:extLst>
              <a:ext uri="{FF2B5EF4-FFF2-40B4-BE49-F238E27FC236}">
                <a16:creationId xmlns:a16="http://schemas.microsoft.com/office/drawing/2014/main" id="{1C345836-0F2D-4A3F-9A7B-D18C2499C9AF}"/>
              </a:ext>
            </a:extLst>
          </p:cNvPr>
          <p:cNvCxnSpPr>
            <a:cxnSpLocks/>
          </p:cNvCxnSpPr>
          <p:nvPr/>
        </p:nvCxnSpPr>
        <p:spPr>
          <a:xfrm>
            <a:off x="297386" y="4011129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4064B1E-887F-49F3-B51A-B255530EE15D}"/>
              </a:ext>
            </a:extLst>
          </p:cNvPr>
          <p:cNvSpPr txBox="1"/>
          <p:nvPr/>
        </p:nvSpPr>
        <p:spPr>
          <a:xfrm>
            <a:off x="200984" y="1526606"/>
            <a:ext cx="118314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7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pretende conocer la opinión de los empresarios españoles sobre la situación económica y sus perspectivas, la actual política económica y sus efectos sobre la competitividad y las decisiones empresariales. Además se busca reflejar cuáles son las medidas y reformas estructurales prioritarias pendientes y qué impacto tienen los Fondos Next Generation EU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80C3ED-06D4-408C-8FF8-34EDD1C49FB5}"/>
              </a:ext>
            </a:extLst>
          </p:cNvPr>
          <p:cNvSpPr txBox="1"/>
          <p:nvPr/>
        </p:nvSpPr>
        <p:spPr>
          <a:xfrm>
            <a:off x="260993" y="2437975"/>
            <a:ext cx="3936624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Radiografía de la encuesta</a:t>
            </a:r>
          </a:p>
        </p:txBody>
      </p:sp>
      <p:cxnSp>
        <p:nvCxnSpPr>
          <p:cNvPr id="10" name="Straight Connector 256">
            <a:extLst>
              <a:ext uri="{FF2B5EF4-FFF2-40B4-BE49-F238E27FC236}">
                <a16:creationId xmlns:a16="http://schemas.microsoft.com/office/drawing/2014/main" id="{8D2CE5AF-4A65-445F-9446-5B951329C84F}"/>
              </a:ext>
            </a:extLst>
          </p:cNvPr>
          <p:cNvCxnSpPr>
            <a:cxnSpLocks/>
          </p:cNvCxnSpPr>
          <p:nvPr/>
        </p:nvCxnSpPr>
        <p:spPr>
          <a:xfrm>
            <a:off x="271089" y="2545244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01CA0-64E6-4AE4-BA47-E5505A5D9055}"/>
              </a:ext>
            </a:extLst>
          </p:cNvPr>
          <p:cNvSpPr txBox="1"/>
          <p:nvPr/>
        </p:nvSpPr>
        <p:spPr>
          <a:xfrm>
            <a:off x="200984" y="2978571"/>
            <a:ext cx="112747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 sectores: predominio del sector servicios (44%)</a:t>
            </a:r>
            <a:r>
              <a:rPr lang="es-ES" sz="12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 tamaño: mayoría pequeñas y medianas empresas (casi 66%: &lt;250 trabajadores y 63%: &lt;50 M€ facturación).</a:t>
            </a:r>
            <a:endParaRPr lang="es-ES" sz="1200" i="1" dirty="0">
              <a:solidFill>
                <a:srgbClr val="171C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Localización sede social: territorio nacional, predominio respuestas C. Madrid (33%), Navarra (22%) y Castilla y León (12,5%).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50B6B3-076F-409C-A42C-85B76A852F2C}"/>
              </a:ext>
            </a:extLst>
          </p:cNvPr>
          <p:cNvSpPr txBox="1"/>
          <p:nvPr/>
        </p:nvSpPr>
        <p:spPr>
          <a:xfrm>
            <a:off x="325001" y="1089865"/>
            <a:ext cx="3936624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</a:t>
            </a:r>
          </a:p>
        </p:txBody>
      </p:sp>
      <p:cxnSp>
        <p:nvCxnSpPr>
          <p:cNvPr id="13" name="Straight Connector 256">
            <a:extLst>
              <a:ext uri="{FF2B5EF4-FFF2-40B4-BE49-F238E27FC236}">
                <a16:creationId xmlns:a16="http://schemas.microsoft.com/office/drawing/2014/main" id="{3BC7EC53-52AD-436C-839C-7C69C6D23DDD}"/>
              </a:ext>
            </a:extLst>
          </p:cNvPr>
          <p:cNvCxnSpPr>
            <a:cxnSpLocks/>
          </p:cNvCxnSpPr>
          <p:nvPr/>
        </p:nvCxnSpPr>
        <p:spPr>
          <a:xfrm>
            <a:off x="307665" y="1169702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D5C4E0E-EF61-4AFA-9CA4-86C3ACE3F918}"/>
              </a:ext>
            </a:extLst>
          </p:cNvPr>
          <p:cNvSpPr/>
          <p:nvPr/>
        </p:nvSpPr>
        <p:spPr>
          <a:xfrm>
            <a:off x="3061253" y="3934485"/>
            <a:ext cx="540000" cy="300868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</a:p>
        </p:txBody>
      </p:sp>
      <p:sp>
        <p:nvSpPr>
          <p:cNvPr id="17" name="TextBox 46">
            <a:extLst>
              <a:ext uri="{FF2B5EF4-FFF2-40B4-BE49-F238E27FC236}">
                <a16:creationId xmlns:a16="http://schemas.microsoft.com/office/drawing/2014/main" id="{DE76C41F-8EA9-4A36-8006-7172278B1148}"/>
              </a:ext>
            </a:extLst>
          </p:cNvPr>
          <p:cNvSpPr txBox="1"/>
          <p:nvPr/>
        </p:nvSpPr>
        <p:spPr>
          <a:xfrm>
            <a:off x="3661042" y="3907866"/>
            <a:ext cx="502169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b="1" dirty="0">
                <a:solidFill>
                  <a:srgbClr val="171C8F"/>
                </a:solidFill>
                <a:latin typeface="Roboto Light" panose="02000000000000000000" pitchFamily="2" charset="0"/>
              </a:rPr>
              <a:t>Situación económica y perspectivas</a:t>
            </a:r>
            <a:endParaRPr lang="ar-LY" sz="1500" b="1" dirty="0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E2E6BA7-7AEE-476E-8BC1-25F6BD323411}"/>
              </a:ext>
            </a:extLst>
          </p:cNvPr>
          <p:cNvSpPr txBox="1"/>
          <p:nvPr/>
        </p:nvSpPr>
        <p:spPr>
          <a:xfrm>
            <a:off x="3661043" y="4691278"/>
            <a:ext cx="661954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500" b="1" dirty="0">
                <a:solidFill>
                  <a:srgbClr val="171C8F"/>
                </a:solidFill>
                <a:latin typeface="Roboto Light" panose="02000000000000000000" pitchFamily="2" charset="0"/>
              </a:rPr>
              <a:t>Reformas prioritarias pendientes (pensiones, eficiencia AAPP, educación…)</a:t>
            </a:r>
            <a:endParaRPr lang="ar-LY" sz="1500" b="1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C373CCA1-C0D5-433D-8480-A763F8C1D8D7}"/>
              </a:ext>
            </a:extLst>
          </p:cNvPr>
          <p:cNvSpPr txBox="1"/>
          <p:nvPr/>
        </p:nvSpPr>
        <p:spPr>
          <a:xfrm>
            <a:off x="3661043" y="4287574"/>
            <a:ext cx="5859906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500" b="1" dirty="0">
                <a:solidFill>
                  <a:srgbClr val="171C8F"/>
                </a:solidFill>
                <a:latin typeface="Roboto Light" panose="02000000000000000000" pitchFamily="2" charset="0"/>
              </a:rPr>
              <a:t>Competitividad de la economía española y de la empresa</a:t>
            </a:r>
            <a:endParaRPr lang="ar-LY" sz="1500" b="1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28F1B8C4-1808-4622-A6C2-983BE489AB0D}"/>
              </a:ext>
            </a:extLst>
          </p:cNvPr>
          <p:cNvSpPr txBox="1"/>
          <p:nvPr/>
        </p:nvSpPr>
        <p:spPr>
          <a:xfrm>
            <a:off x="3661043" y="5075341"/>
            <a:ext cx="7533258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500" b="1" dirty="0">
                <a:solidFill>
                  <a:srgbClr val="171C8F"/>
                </a:solidFill>
                <a:latin typeface="Roboto Light" panose="02000000000000000000" pitchFamily="2" charset="0"/>
              </a:rPr>
              <a:t>Fondos </a:t>
            </a:r>
            <a:r>
              <a:rPr lang="es-ES" sz="1500" b="1" i="1" dirty="0">
                <a:solidFill>
                  <a:srgbClr val="171C8F"/>
                </a:solidFill>
                <a:latin typeface="Roboto Light" panose="02000000000000000000" pitchFamily="2" charset="0"/>
              </a:rPr>
              <a:t>Next Generation EU </a:t>
            </a:r>
            <a:r>
              <a:rPr lang="es-ES" sz="1500" b="1" dirty="0">
                <a:solidFill>
                  <a:srgbClr val="171C8F"/>
                </a:solidFill>
                <a:latin typeface="Roboto Light" panose="02000000000000000000" pitchFamily="2" charset="0"/>
              </a:rPr>
              <a:t>para la recuperación, transformación…</a:t>
            </a:r>
            <a:endParaRPr lang="ar-LY" sz="1500" b="1" dirty="0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89CD27C-333D-46B5-9681-889D207C635C}"/>
              </a:ext>
            </a:extLst>
          </p:cNvPr>
          <p:cNvSpPr/>
          <p:nvPr/>
        </p:nvSpPr>
        <p:spPr>
          <a:xfrm>
            <a:off x="3061251" y="5075341"/>
            <a:ext cx="540000" cy="300868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F20FEC1-1383-4F7D-80AF-585FE41B4327}"/>
              </a:ext>
            </a:extLst>
          </p:cNvPr>
          <p:cNvSpPr/>
          <p:nvPr/>
        </p:nvSpPr>
        <p:spPr>
          <a:xfrm>
            <a:off x="3061252" y="4690933"/>
            <a:ext cx="540000" cy="300868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III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F9744B1-79E0-4150-B17B-FAA1BEE43117}"/>
              </a:ext>
            </a:extLst>
          </p:cNvPr>
          <p:cNvSpPr/>
          <p:nvPr/>
        </p:nvSpPr>
        <p:spPr>
          <a:xfrm>
            <a:off x="3061253" y="4311077"/>
            <a:ext cx="540000" cy="300868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II</a:t>
            </a:r>
          </a:p>
        </p:txBody>
      </p:sp>
      <p:cxnSp>
        <p:nvCxnSpPr>
          <p:cNvPr id="30" name="Straight Connector 256">
            <a:extLst>
              <a:ext uri="{FF2B5EF4-FFF2-40B4-BE49-F238E27FC236}">
                <a16:creationId xmlns:a16="http://schemas.microsoft.com/office/drawing/2014/main" id="{0C80F51B-DFEA-4A9B-8218-C7725E6F95D6}"/>
              </a:ext>
            </a:extLst>
          </p:cNvPr>
          <p:cNvCxnSpPr>
            <a:cxnSpLocks/>
          </p:cNvCxnSpPr>
          <p:nvPr/>
        </p:nvCxnSpPr>
        <p:spPr>
          <a:xfrm>
            <a:off x="2947099" y="3888764"/>
            <a:ext cx="0" cy="1548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827044F-FE6C-4514-91D3-D822C4754BF8}"/>
              </a:ext>
            </a:extLst>
          </p:cNvPr>
          <p:cNvSpPr txBox="1"/>
          <p:nvPr/>
        </p:nvSpPr>
        <p:spPr>
          <a:xfrm>
            <a:off x="271153" y="5436428"/>
            <a:ext cx="5327008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Organizaciones colaboradoras en la difusión</a:t>
            </a:r>
          </a:p>
        </p:txBody>
      </p:sp>
      <p:cxnSp>
        <p:nvCxnSpPr>
          <p:cNvPr id="32" name="Straight Connector 256">
            <a:extLst>
              <a:ext uri="{FF2B5EF4-FFF2-40B4-BE49-F238E27FC236}">
                <a16:creationId xmlns:a16="http://schemas.microsoft.com/office/drawing/2014/main" id="{4227E0F2-7E18-42A4-BACA-4C6B667B1571}"/>
              </a:ext>
            </a:extLst>
          </p:cNvPr>
          <p:cNvCxnSpPr>
            <a:cxnSpLocks/>
          </p:cNvCxnSpPr>
          <p:nvPr/>
        </p:nvCxnSpPr>
        <p:spPr>
          <a:xfrm>
            <a:off x="304617" y="5516265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3956F9-95B3-4F9F-B02D-73260104009B}"/>
              </a:ext>
            </a:extLst>
          </p:cNvPr>
          <p:cNvSpPr txBox="1"/>
          <p:nvPr/>
        </p:nvSpPr>
        <p:spPr>
          <a:xfrm>
            <a:off x="11472669" y="6419297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C3F98B1-8A52-49A2-9696-F5F9AE82333C}"/>
              </a:ext>
            </a:extLst>
          </p:cNvPr>
          <p:cNvSpPr/>
          <p:nvPr/>
        </p:nvSpPr>
        <p:spPr>
          <a:xfrm>
            <a:off x="3510422" y="2509328"/>
            <a:ext cx="2138539" cy="415546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Tamaño muestral = 870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F042827-C396-4037-874A-EC12A9495565}"/>
              </a:ext>
            </a:extLst>
          </p:cNvPr>
          <p:cNvSpPr/>
          <p:nvPr/>
        </p:nvSpPr>
        <p:spPr>
          <a:xfrm>
            <a:off x="5771203" y="2515776"/>
            <a:ext cx="2400338" cy="415546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Tasa de respuesta = 23%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16FE88-EC8F-4F6B-88FE-7447A770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8" y="6035517"/>
            <a:ext cx="1435148" cy="65206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7D55AA1-3E7B-49F4-BEF5-359267DF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91" y="6046690"/>
            <a:ext cx="1193984" cy="49113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C0253AD-2D9A-47C2-A29D-0AD2DD1F3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8" y="5895308"/>
            <a:ext cx="879776" cy="89718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47719C9-D725-4BE0-A45A-F517022D5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8" y="5909608"/>
            <a:ext cx="974741" cy="64982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9F4A6EB-EC5C-4BCE-AB17-31135BEA67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 b="13592"/>
          <a:stretch/>
        </p:blipFill>
        <p:spPr>
          <a:xfrm>
            <a:off x="6110597" y="6054715"/>
            <a:ext cx="1155814" cy="46543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698170F-BCC0-5CF1-6102-62DCB8CE5906}"/>
              </a:ext>
            </a:extLst>
          </p:cNvPr>
          <p:cNvGrpSpPr/>
          <p:nvPr/>
        </p:nvGrpSpPr>
        <p:grpSpPr>
          <a:xfrm>
            <a:off x="8895677" y="5932774"/>
            <a:ext cx="1019930" cy="841305"/>
            <a:chOff x="8241855" y="5793791"/>
            <a:chExt cx="1119217" cy="99870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2C35B72-0CA2-4027-B37E-785C8BEB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925" y="5793791"/>
              <a:ext cx="729407" cy="72940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06CF628A-48CB-4FC4-A458-CFD22ABB189C}"/>
                </a:ext>
              </a:extLst>
            </p:cNvPr>
            <p:cNvSpPr txBox="1"/>
            <p:nvPr/>
          </p:nvSpPr>
          <p:spPr>
            <a:xfrm>
              <a:off x="8241855" y="6484715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00" dirty="0">
                  <a:solidFill>
                    <a:schemeClr val="bg1">
                      <a:lumMod val="6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Círculo de Empresarios </a:t>
              </a:r>
            </a:p>
            <a:p>
              <a:r>
                <a:rPr lang="es-ES" sz="700" dirty="0">
                  <a:solidFill>
                    <a:schemeClr val="bg1">
                      <a:lumMod val="6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de Gran Canaria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B2CBE124-143E-28A1-73FB-5CBDCAF701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159" t="4669" r="13756" b="88647"/>
          <a:stretch/>
        </p:blipFill>
        <p:spPr>
          <a:xfrm>
            <a:off x="7629191" y="6079806"/>
            <a:ext cx="1020188" cy="4177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E9D84E0-23BB-6696-ECF4-B9F3C1FD6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0301" y="6013397"/>
            <a:ext cx="988950" cy="453754"/>
          </a:xfrm>
          <a:prstGeom prst="rect">
            <a:avLst/>
          </a:prstGeom>
        </p:spPr>
      </p:pic>
      <p:sp>
        <p:nvSpPr>
          <p:cNvPr id="33" name="Bocadillo: ovalado 32">
            <a:extLst>
              <a:ext uri="{FF2B5EF4-FFF2-40B4-BE49-F238E27FC236}">
                <a16:creationId xmlns:a16="http://schemas.microsoft.com/office/drawing/2014/main" id="{300C67CB-917C-6662-4B2E-29DEE4A35E35}"/>
              </a:ext>
            </a:extLst>
          </p:cNvPr>
          <p:cNvSpPr/>
          <p:nvPr/>
        </p:nvSpPr>
        <p:spPr>
          <a:xfrm>
            <a:off x="4733064" y="2867546"/>
            <a:ext cx="865097" cy="368813"/>
          </a:xfrm>
          <a:prstGeom prst="wedgeEllipseCallout">
            <a:avLst>
              <a:gd name="adj1" fmla="val -61151"/>
              <a:gd name="adj2" fmla="val 36940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 </a:t>
            </a:r>
          </a:p>
          <a:p>
            <a:pPr algn="ctr"/>
            <a:r>
              <a:rPr lang="es-ES" sz="9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&gt;70%</a:t>
            </a:r>
          </a:p>
        </p:txBody>
      </p:sp>
      <p:sp>
        <p:nvSpPr>
          <p:cNvPr id="34" name="Bocadillo: ovalado 33">
            <a:extLst>
              <a:ext uri="{FF2B5EF4-FFF2-40B4-BE49-F238E27FC236}">
                <a16:creationId xmlns:a16="http://schemas.microsoft.com/office/drawing/2014/main" id="{280AC97D-B70F-4A8A-945C-435C9A917DA5}"/>
              </a:ext>
            </a:extLst>
          </p:cNvPr>
          <p:cNvSpPr/>
          <p:nvPr/>
        </p:nvSpPr>
        <p:spPr>
          <a:xfrm>
            <a:off x="9483058" y="2865748"/>
            <a:ext cx="1989611" cy="645074"/>
          </a:xfrm>
          <a:prstGeom prst="wedgeEllipseCallout">
            <a:avLst>
              <a:gd name="adj1" fmla="val -61151"/>
              <a:gd name="adj2" fmla="val 36940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 </a:t>
            </a:r>
          </a:p>
          <a:p>
            <a:pPr algn="ctr"/>
            <a:r>
              <a:rPr lang="es-ES" sz="900" b="1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&gt;50%:&lt;10 trabajadores y casi 80%: &lt;10 M€) </a:t>
            </a:r>
          </a:p>
        </p:txBody>
      </p:sp>
    </p:spTree>
    <p:extLst>
      <p:ext uri="{BB962C8B-B14F-4D97-AF65-F5344CB8AC3E}">
        <p14:creationId xmlns:p14="http://schemas.microsoft.com/office/powerpoint/2010/main" val="30848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DD8C2C5-A6F3-17F2-0F10-6DE1C8A6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78" y="4912870"/>
            <a:ext cx="1614293" cy="1641198"/>
          </a:xfrm>
          <a:prstGeom prst="rect">
            <a:avLst/>
          </a:prstGeom>
        </p:spPr>
      </p:pic>
      <p:sp>
        <p:nvSpPr>
          <p:cNvPr id="236" name="Rectángulo: esquinas redondeadas 235">
            <a:extLst>
              <a:ext uri="{FF2B5EF4-FFF2-40B4-BE49-F238E27FC236}">
                <a16:creationId xmlns:a16="http://schemas.microsoft.com/office/drawing/2014/main" id="{7FCF8896-4711-813F-6A58-462375057FF5}"/>
              </a:ext>
            </a:extLst>
          </p:cNvPr>
          <p:cNvSpPr/>
          <p:nvPr/>
        </p:nvSpPr>
        <p:spPr>
          <a:xfrm>
            <a:off x="2784486" y="1943898"/>
            <a:ext cx="3045566" cy="303539"/>
          </a:xfrm>
          <a:prstGeom prst="roundRect">
            <a:avLst/>
          </a:prstGeom>
          <a:solidFill>
            <a:srgbClr val="20358B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9" name="Rectángulo: esquinas redondeadas 138">
            <a:extLst>
              <a:ext uri="{FF2B5EF4-FFF2-40B4-BE49-F238E27FC236}">
                <a16:creationId xmlns:a16="http://schemas.microsoft.com/office/drawing/2014/main" id="{84A70FBA-931E-99B3-5E30-96B57032605B}"/>
              </a:ext>
            </a:extLst>
          </p:cNvPr>
          <p:cNvSpPr/>
          <p:nvPr/>
        </p:nvSpPr>
        <p:spPr>
          <a:xfrm>
            <a:off x="2938997" y="1092074"/>
            <a:ext cx="1744119" cy="483238"/>
          </a:xfrm>
          <a:prstGeom prst="roundRect">
            <a:avLst/>
          </a:prstGeom>
          <a:solidFill>
            <a:srgbClr val="CEDC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6" name="TextBox 260">
            <a:extLst>
              <a:ext uri="{FF2B5EF4-FFF2-40B4-BE49-F238E27FC236}">
                <a16:creationId xmlns:a16="http://schemas.microsoft.com/office/drawing/2014/main" id="{98D3FD2C-4A6E-4010-9F0D-9F530E1A0D02}"/>
              </a:ext>
            </a:extLst>
          </p:cNvPr>
          <p:cNvSpPr txBox="1"/>
          <p:nvPr/>
        </p:nvSpPr>
        <p:spPr>
          <a:xfrm>
            <a:off x="7549447" y="201388"/>
            <a:ext cx="4354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Gelasio Medium" pitchFamily="2" charset="77"/>
              </a:rPr>
              <a:t>Contexto</a:t>
            </a:r>
            <a:endParaRPr lang="ar-LY" sz="2400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50B6B3-076F-409C-A42C-85B76A852F2C}"/>
              </a:ext>
            </a:extLst>
          </p:cNvPr>
          <p:cNvSpPr txBox="1"/>
          <p:nvPr/>
        </p:nvSpPr>
        <p:spPr>
          <a:xfrm>
            <a:off x="325000" y="1089865"/>
            <a:ext cx="9295425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España en el mundo </a:t>
            </a:r>
            <a:endParaRPr lang="es-ES" sz="1400" dirty="0">
              <a:solidFill>
                <a:srgbClr val="171C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3" name="Straight Connector 256">
            <a:extLst>
              <a:ext uri="{FF2B5EF4-FFF2-40B4-BE49-F238E27FC236}">
                <a16:creationId xmlns:a16="http://schemas.microsoft.com/office/drawing/2014/main" id="{3BC7EC53-52AD-436C-839C-7C69C6D23DDD}"/>
              </a:ext>
            </a:extLst>
          </p:cNvPr>
          <p:cNvCxnSpPr>
            <a:cxnSpLocks/>
          </p:cNvCxnSpPr>
          <p:nvPr/>
        </p:nvCxnSpPr>
        <p:spPr>
          <a:xfrm>
            <a:off x="307665" y="1169702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8E0FE891-7315-4E2A-DA6C-BFDE79D467BA}"/>
              </a:ext>
            </a:extLst>
          </p:cNvPr>
          <p:cNvSpPr txBox="1"/>
          <p:nvPr/>
        </p:nvSpPr>
        <p:spPr>
          <a:xfrm>
            <a:off x="311143" y="4632710"/>
            <a:ext cx="5544706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dirty="0">
                <a:solidFill>
                  <a:srgbClr val="2035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Previsiones económicas</a:t>
            </a:r>
            <a:endParaRPr lang="es-ES" sz="1400" dirty="0">
              <a:solidFill>
                <a:srgbClr val="20358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3" name="Straight Connector 256">
            <a:extLst>
              <a:ext uri="{FF2B5EF4-FFF2-40B4-BE49-F238E27FC236}">
                <a16:creationId xmlns:a16="http://schemas.microsoft.com/office/drawing/2014/main" id="{8E97C65E-9F2C-E1C2-EF64-55228D1179DB}"/>
              </a:ext>
            </a:extLst>
          </p:cNvPr>
          <p:cNvCxnSpPr>
            <a:cxnSpLocks/>
          </p:cNvCxnSpPr>
          <p:nvPr/>
        </p:nvCxnSpPr>
        <p:spPr>
          <a:xfrm>
            <a:off x="293807" y="4704001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46">
            <a:extLst>
              <a:ext uri="{FF2B5EF4-FFF2-40B4-BE49-F238E27FC236}">
                <a16:creationId xmlns:a16="http://schemas.microsoft.com/office/drawing/2014/main" id="{880860F1-3E29-9345-92C5-A627DE0D9A63}"/>
              </a:ext>
            </a:extLst>
          </p:cNvPr>
          <p:cNvSpPr txBox="1"/>
          <p:nvPr/>
        </p:nvSpPr>
        <p:spPr>
          <a:xfrm>
            <a:off x="3172193" y="1187496"/>
            <a:ext cx="1728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rgbClr val="171C8F"/>
                </a:solidFill>
                <a:latin typeface="Roboto Light" panose="02000000000000000000" pitchFamily="2" charset="0"/>
              </a:rPr>
              <a:t>Junio 2022</a:t>
            </a:r>
            <a:endParaRPr lang="ar-LY" sz="1400" b="1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22AD7C1A-6DE1-DD3C-CAF5-E4B778B14DFA}"/>
              </a:ext>
            </a:extLst>
          </p:cNvPr>
          <p:cNvGrpSpPr/>
          <p:nvPr/>
        </p:nvGrpSpPr>
        <p:grpSpPr>
          <a:xfrm>
            <a:off x="464457" y="5172082"/>
            <a:ext cx="2695643" cy="276999"/>
            <a:chOff x="341158" y="5051900"/>
            <a:chExt cx="1790679" cy="421664"/>
          </a:xfrm>
        </p:grpSpPr>
        <p:sp>
          <p:nvSpPr>
            <p:cNvPr id="145" name="Rectángulo: esquinas redondeadas 144">
              <a:extLst>
                <a:ext uri="{FF2B5EF4-FFF2-40B4-BE49-F238E27FC236}">
                  <a16:creationId xmlns:a16="http://schemas.microsoft.com/office/drawing/2014/main" id="{FDC4847E-1520-7DD0-6238-D60C00E2FD46}"/>
                </a:ext>
              </a:extLst>
            </p:cNvPr>
            <p:cNvSpPr/>
            <p:nvPr/>
          </p:nvSpPr>
          <p:spPr>
            <a:xfrm>
              <a:off x="341158" y="5067441"/>
              <a:ext cx="1744119" cy="330732"/>
            </a:xfrm>
            <a:prstGeom prst="roundRect">
              <a:avLst/>
            </a:prstGeom>
            <a:solidFill>
              <a:srgbClr val="CEDC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147" name="TextBox 46">
              <a:extLst>
                <a:ext uri="{FF2B5EF4-FFF2-40B4-BE49-F238E27FC236}">
                  <a16:creationId xmlns:a16="http://schemas.microsoft.com/office/drawing/2014/main" id="{02DD874F-3D8E-647C-E011-C1DCAC40A268}"/>
                </a:ext>
              </a:extLst>
            </p:cNvPr>
            <p:cNvSpPr txBox="1"/>
            <p:nvPr/>
          </p:nvSpPr>
          <p:spPr>
            <a:xfrm>
              <a:off x="403532" y="5051900"/>
              <a:ext cx="1728305" cy="421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Junio-Julio 2022</a:t>
              </a:r>
              <a:endParaRPr lang="ar-LY" sz="1200" b="1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39656BC3-5E49-690F-7560-86919BE05BB7}"/>
              </a:ext>
            </a:extLst>
          </p:cNvPr>
          <p:cNvGrpSpPr/>
          <p:nvPr/>
        </p:nvGrpSpPr>
        <p:grpSpPr>
          <a:xfrm>
            <a:off x="462212" y="5401008"/>
            <a:ext cx="3286096" cy="511343"/>
            <a:chOff x="737560" y="5521518"/>
            <a:chExt cx="2965248" cy="511343"/>
          </a:xfrm>
        </p:grpSpPr>
        <p:sp>
          <p:nvSpPr>
            <p:cNvPr id="159" name="TextBox 46">
              <a:extLst>
                <a:ext uri="{FF2B5EF4-FFF2-40B4-BE49-F238E27FC236}">
                  <a16:creationId xmlns:a16="http://schemas.microsoft.com/office/drawing/2014/main" id="{E138C477-1269-ABFA-33AA-2C252783EA7F}"/>
                </a:ext>
              </a:extLst>
            </p:cNvPr>
            <p:cNvSpPr txBox="1"/>
            <p:nvPr/>
          </p:nvSpPr>
          <p:spPr>
            <a:xfrm>
              <a:off x="758158" y="5565723"/>
              <a:ext cx="294464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Mientras la Encuesta está abierta se revisan a la baja las previsiones y suben los tipos de interés</a:t>
              </a:r>
              <a:endParaRPr lang="ar-LY" sz="1100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161" name="Rectángulo: esquinas redondeadas 160">
              <a:extLst>
                <a:ext uri="{FF2B5EF4-FFF2-40B4-BE49-F238E27FC236}">
                  <a16:creationId xmlns:a16="http://schemas.microsoft.com/office/drawing/2014/main" id="{EB52292A-E4A6-E6E3-D9A6-07FB0F0F142D}"/>
                </a:ext>
              </a:extLst>
            </p:cNvPr>
            <p:cNvSpPr/>
            <p:nvPr/>
          </p:nvSpPr>
          <p:spPr>
            <a:xfrm>
              <a:off x="737560" y="5521518"/>
              <a:ext cx="2965248" cy="51134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7E74EF05-5993-0ADA-3090-B534913D5748}"/>
              </a:ext>
            </a:extLst>
          </p:cNvPr>
          <p:cNvGrpSpPr/>
          <p:nvPr/>
        </p:nvGrpSpPr>
        <p:grpSpPr>
          <a:xfrm>
            <a:off x="4839857" y="1082642"/>
            <a:ext cx="4304662" cy="519326"/>
            <a:chOff x="737560" y="5521322"/>
            <a:chExt cx="2646354" cy="764521"/>
          </a:xfrm>
        </p:grpSpPr>
        <p:sp>
          <p:nvSpPr>
            <p:cNvPr id="166" name="TextBox 46">
              <a:extLst>
                <a:ext uri="{FF2B5EF4-FFF2-40B4-BE49-F238E27FC236}">
                  <a16:creationId xmlns:a16="http://schemas.microsoft.com/office/drawing/2014/main" id="{BC28AE3E-192B-5A56-B585-E0BA41B4FD1B}"/>
                </a:ext>
              </a:extLst>
            </p:cNvPr>
            <p:cNvSpPr txBox="1"/>
            <p:nvPr/>
          </p:nvSpPr>
          <p:spPr>
            <a:xfrm>
              <a:off x="741606" y="5521322"/>
              <a:ext cx="2642308" cy="6796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Se publica </a:t>
              </a:r>
              <a:r>
                <a:rPr lang="en-US" sz="1400" i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World Competitiveness Booklet </a:t>
              </a:r>
              <a:r>
                <a:rPr lang="en-US" sz="140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2022</a:t>
              </a:r>
            </a:p>
            <a:p>
              <a:r>
                <a:rPr lang="es-ES" sz="1000" i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(International Institute for Management Development –IMD)</a:t>
              </a:r>
              <a:endParaRPr lang="ar-LY" sz="1000" i="1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167" name="Rectángulo: esquinas redondeadas 166">
              <a:extLst>
                <a:ext uri="{FF2B5EF4-FFF2-40B4-BE49-F238E27FC236}">
                  <a16:creationId xmlns:a16="http://schemas.microsoft.com/office/drawing/2014/main" id="{FF32A8C2-A818-F332-8131-94E708D27A22}"/>
                </a:ext>
              </a:extLst>
            </p:cNvPr>
            <p:cNvSpPr/>
            <p:nvPr/>
          </p:nvSpPr>
          <p:spPr>
            <a:xfrm>
              <a:off x="737560" y="5521518"/>
              <a:ext cx="2625554" cy="76432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4831725F-DC11-92DA-20CD-02A25DFA9D61}"/>
              </a:ext>
            </a:extLst>
          </p:cNvPr>
          <p:cNvGrpSpPr/>
          <p:nvPr/>
        </p:nvGrpSpPr>
        <p:grpSpPr>
          <a:xfrm>
            <a:off x="3108383" y="5015286"/>
            <a:ext cx="3877752" cy="1429173"/>
            <a:chOff x="2663527" y="5041750"/>
            <a:chExt cx="3877752" cy="1429173"/>
          </a:xfrm>
        </p:grpSpPr>
        <p:graphicFrame>
          <p:nvGraphicFramePr>
            <p:cNvPr id="199" name="Gráfico 198">
              <a:extLst>
                <a:ext uri="{FF2B5EF4-FFF2-40B4-BE49-F238E27FC236}">
                  <a16:creationId xmlns:a16="http://schemas.microsoft.com/office/drawing/2014/main" id="{89F257D5-A67A-486C-44D2-ABC464C3A9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0858905"/>
                </p:ext>
              </p:extLst>
            </p:nvPr>
          </p:nvGraphicFramePr>
          <p:xfrm>
            <a:off x="2663527" y="5264307"/>
            <a:ext cx="3877752" cy="1206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3" name="TextBox 791">
              <a:extLst>
                <a:ext uri="{FF2B5EF4-FFF2-40B4-BE49-F238E27FC236}">
                  <a16:creationId xmlns:a16="http://schemas.microsoft.com/office/drawing/2014/main" id="{86A5CDB6-5F03-B0B5-5449-715EFDCC8F32}"/>
                </a:ext>
              </a:extLst>
            </p:cNvPr>
            <p:cNvSpPr txBox="1"/>
            <p:nvPr/>
          </p:nvSpPr>
          <p:spPr>
            <a:xfrm>
              <a:off x="3783765" y="5041750"/>
              <a:ext cx="212534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2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Gobierno</a:t>
              </a:r>
            </a:p>
          </p:txBody>
        </p:sp>
      </p:grpSp>
      <p:sp>
        <p:nvSpPr>
          <p:cNvPr id="169" name="TextBox 46">
            <a:extLst>
              <a:ext uri="{FF2B5EF4-FFF2-40B4-BE49-F238E27FC236}">
                <a16:creationId xmlns:a16="http://schemas.microsoft.com/office/drawing/2014/main" id="{70451497-A431-BCFB-BE64-987883369AE1}"/>
              </a:ext>
            </a:extLst>
          </p:cNvPr>
          <p:cNvSpPr txBox="1"/>
          <p:nvPr/>
        </p:nvSpPr>
        <p:spPr>
          <a:xfrm>
            <a:off x="2747756" y="2468043"/>
            <a:ext cx="1026253" cy="344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20358B"/>
                </a:solidFill>
                <a:latin typeface="Roboto Light" panose="02000000000000000000" pitchFamily="2" charset="0"/>
              </a:rPr>
              <a:t>2018</a:t>
            </a:r>
            <a:endParaRPr lang="ar-LY" sz="1200" b="1">
              <a:solidFill>
                <a:srgbClr val="20358B"/>
              </a:solidFill>
              <a:latin typeface="Roboto Light" panose="02000000000000000000" pitchFamily="2" charset="0"/>
            </a:endParaRPr>
          </a:p>
        </p:txBody>
      </p:sp>
      <p:sp>
        <p:nvSpPr>
          <p:cNvPr id="172" name="TextBox 46">
            <a:extLst>
              <a:ext uri="{FF2B5EF4-FFF2-40B4-BE49-F238E27FC236}">
                <a16:creationId xmlns:a16="http://schemas.microsoft.com/office/drawing/2014/main" id="{8CD22D8F-1FAF-31F6-8B9B-73FDD3438525}"/>
              </a:ext>
            </a:extLst>
          </p:cNvPr>
          <p:cNvSpPr txBox="1"/>
          <p:nvPr/>
        </p:nvSpPr>
        <p:spPr>
          <a:xfrm>
            <a:off x="3406020" y="2468043"/>
            <a:ext cx="1026253" cy="344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20358B"/>
                </a:solidFill>
                <a:latin typeface="Roboto Light" panose="02000000000000000000" pitchFamily="2" charset="0"/>
              </a:rPr>
              <a:t>2019</a:t>
            </a:r>
            <a:endParaRPr lang="ar-LY" sz="1200" b="1">
              <a:solidFill>
                <a:srgbClr val="20358B"/>
              </a:solidFill>
              <a:latin typeface="Roboto Light" panose="02000000000000000000" pitchFamily="2" charset="0"/>
            </a:endParaRPr>
          </a:p>
        </p:txBody>
      </p:sp>
      <p:sp>
        <p:nvSpPr>
          <p:cNvPr id="174" name="TextBox 46">
            <a:extLst>
              <a:ext uri="{FF2B5EF4-FFF2-40B4-BE49-F238E27FC236}">
                <a16:creationId xmlns:a16="http://schemas.microsoft.com/office/drawing/2014/main" id="{8269CCF5-3EC3-8CFA-1D69-03CDC9D17845}"/>
              </a:ext>
            </a:extLst>
          </p:cNvPr>
          <p:cNvSpPr txBox="1"/>
          <p:nvPr/>
        </p:nvSpPr>
        <p:spPr>
          <a:xfrm>
            <a:off x="4072132" y="2468043"/>
            <a:ext cx="1026253" cy="344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20358B"/>
                </a:solidFill>
                <a:latin typeface="Roboto Light" panose="02000000000000000000" pitchFamily="2" charset="0"/>
              </a:rPr>
              <a:t>2020</a:t>
            </a:r>
            <a:endParaRPr lang="ar-LY" sz="1200" b="1">
              <a:solidFill>
                <a:srgbClr val="20358B"/>
              </a:solidFill>
              <a:latin typeface="Roboto Light" panose="02000000000000000000" pitchFamily="2" charset="0"/>
            </a:endParaRPr>
          </a:p>
        </p:txBody>
      </p:sp>
      <p:sp>
        <p:nvSpPr>
          <p:cNvPr id="176" name="TextBox 46">
            <a:extLst>
              <a:ext uri="{FF2B5EF4-FFF2-40B4-BE49-F238E27FC236}">
                <a16:creationId xmlns:a16="http://schemas.microsoft.com/office/drawing/2014/main" id="{6DFC2A45-8EF1-CA4E-D4F7-6B54953AC03D}"/>
              </a:ext>
            </a:extLst>
          </p:cNvPr>
          <p:cNvSpPr txBox="1"/>
          <p:nvPr/>
        </p:nvSpPr>
        <p:spPr>
          <a:xfrm>
            <a:off x="4726632" y="2468043"/>
            <a:ext cx="1026253" cy="344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20358B"/>
                </a:solidFill>
                <a:latin typeface="Roboto Light" panose="02000000000000000000" pitchFamily="2" charset="0"/>
              </a:rPr>
              <a:t>2021</a:t>
            </a:r>
            <a:endParaRPr lang="ar-LY" sz="1200" b="1">
              <a:solidFill>
                <a:srgbClr val="20358B"/>
              </a:solidFill>
              <a:latin typeface="Roboto Light" panose="02000000000000000000" pitchFamily="2" charset="0"/>
            </a:endParaRPr>
          </a:p>
        </p:txBody>
      </p: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329BD967-87F1-2886-7015-9D5D3FB16A0D}"/>
              </a:ext>
            </a:extLst>
          </p:cNvPr>
          <p:cNvGrpSpPr/>
          <p:nvPr/>
        </p:nvGrpSpPr>
        <p:grpSpPr>
          <a:xfrm>
            <a:off x="2722477" y="3152884"/>
            <a:ext cx="447296" cy="326110"/>
            <a:chOff x="5842930" y="2064898"/>
            <a:chExt cx="490266" cy="341014"/>
          </a:xfrm>
        </p:grpSpPr>
        <p:sp>
          <p:nvSpPr>
            <p:cNvPr id="180" name="Oval 121">
              <a:extLst>
                <a:ext uri="{FF2B5EF4-FFF2-40B4-BE49-F238E27FC236}">
                  <a16:creationId xmlns:a16="http://schemas.microsoft.com/office/drawing/2014/main" id="{4B43FF6F-8F58-85F0-447A-72CA125DA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5139" y="2064898"/>
              <a:ext cx="351671" cy="3410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64" tIns="45732" rIns="0" bIns="0" rtlCol="0" anchor="ctr"/>
            <a:lstStyle/>
            <a:p>
              <a:pPr algn="ctr"/>
              <a:endParaRPr lang="en-US" sz="1601" b="1" dirty="0">
                <a:solidFill>
                  <a:srgbClr val="FFFFFF"/>
                </a:solidFill>
                <a:latin typeface="Roboto Bold" charset="0"/>
              </a:endParaRPr>
            </a:p>
          </p:txBody>
        </p:sp>
        <p:sp>
          <p:nvSpPr>
            <p:cNvPr id="182" name="TextBox 146">
              <a:extLst>
                <a:ext uri="{FF2B5EF4-FFF2-40B4-BE49-F238E27FC236}">
                  <a16:creationId xmlns:a16="http://schemas.microsoft.com/office/drawing/2014/main" id="{76AAA63B-6CD1-CE36-D6E1-1AD27A3E280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42930" y="2071535"/>
              <a:ext cx="490266" cy="28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0358B"/>
                  </a:solidFill>
                  <a:latin typeface="Gelasio" pitchFamily="2" charset="77"/>
                  <a:ea typeface="Montserrat Light" charset="0"/>
                  <a:cs typeface="Montserrat Light" charset="0"/>
                </a:rPr>
                <a:t>36</a:t>
              </a:r>
            </a:p>
          </p:txBody>
        </p:sp>
      </p:grp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B6AE1AD3-154E-15BF-05D1-8C8E18120A12}"/>
              </a:ext>
            </a:extLst>
          </p:cNvPr>
          <p:cNvGrpSpPr/>
          <p:nvPr/>
        </p:nvGrpSpPr>
        <p:grpSpPr>
          <a:xfrm>
            <a:off x="3442966" y="3148470"/>
            <a:ext cx="447296" cy="326110"/>
            <a:chOff x="5842930" y="2064898"/>
            <a:chExt cx="490266" cy="341014"/>
          </a:xfrm>
        </p:grpSpPr>
        <p:sp>
          <p:nvSpPr>
            <p:cNvPr id="185" name="Oval 121">
              <a:extLst>
                <a:ext uri="{FF2B5EF4-FFF2-40B4-BE49-F238E27FC236}">
                  <a16:creationId xmlns:a16="http://schemas.microsoft.com/office/drawing/2014/main" id="{E61805AB-3C3B-A290-2BDF-A69F0A04B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5139" y="2064898"/>
              <a:ext cx="351671" cy="3410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64" tIns="45732" rIns="0" bIns="0" rtlCol="0" anchor="ctr"/>
            <a:lstStyle/>
            <a:p>
              <a:pPr algn="ctr"/>
              <a:endParaRPr lang="en-US" sz="1601" b="1" dirty="0">
                <a:solidFill>
                  <a:srgbClr val="FFFFFF"/>
                </a:solidFill>
                <a:latin typeface="Roboto Bold" charset="0"/>
              </a:endParaRPr>
            </a:p>
          </p:txBody>
        </p:sp>
        <p:sp>
          <p:nvSpPr>
            <p:cNvPr id="186" name="TextBox 146">
              <a:extLst>
                <a:ext uri="{FF2B5EF4-FFF2-40B4-BE49-F238E27FC236}">
                  <a16:creationId xmlns:a16="http://schemas.microsoft.com/office/drawing/2014/main" id="{A1706EF0-29A7-924C-03C4-F2E969169F4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42930" y="2082873"/>
              <a:ext cx="490266" cy="28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0358B"/>
                  </a:solidFill>
                  <a:latin typeface="Gelasio" pitchFamily="2" charset="77"/>
                  <a:ea typeface="Montserrat Light" charset="0"/>
                  <a:cs typeface="Montserrat Light" charset="0"/>
                </a:rPr>
                <a:t>36</a:t>
              </a:r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8BE6B93E-D8C2-2764-99AE-FC399894A648}"/>
              </a:ext>
            </a:extLst>
          </p:cNvPr>
          <p:cNvGrpSpPr/>
          <p:nvPr/>
        </p:nvGrpSpPr>
        <p:grpSpPr>
          <a:xfrm>
            <a:off x="4096451" y="3157299"/>
            <a:ext cx="447296" cy="326110"/>
            <a:chOff x="5857220" y="2064898"/>
            <a:chExt cx="490266" cy="341014"/>
          </a:xfrm>
        </p:grpSpPr>
        <p:sp>
          <p:nvSpPr>
            <p:cNvPr id="188" name="Oval 121">
              <a:extLst>
                <a:ext uri="{FF2B5EF4-FFF2-40B4-BE49-F238E27FC236}">
                  <a16:creationId xmlns:a16="http://schemas.microsoft.com/office/drawing/2014/main" id="{FE985F07-3CB7-C12F-8746-D7DED8819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9429" y="2064898"/>
              <a:ext cx="351671" cy="3410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64" tIns="45732" rIns="0" bIns="0" rtlCol="0" anchor="ctr"/>
            <a:lstStyle/>
            <a:p>
              <a:pPr algn="ctr"/>
              <a:endParaRPr lang="en-US" sz="1601" b="1" dirty="0">
                <a:solidFill>
                  <a:srgbClr val="FFFFFF"/>
                </a:solidFill>
                <a:latin typeface="Roboto Bold" charset="0"/>
              </a:endParaRPr>
            </a:p>
          </p:txBody>
        </p:sp>
        <p:sp>
          <p:nvSpPr>
            <p:cNvPr id="189" name="TextBox 146">
              <a:extLst>
                <a:ext uri="{FF2B5EF4-FFF2-40B4-BE49-F238E27FC236}">
                  <a16:creationId xmlns:a16="http://schemas.microsoft.com/office/drawing/2014/main" id="{C8F06163-4B93-1005-8298-A471F2FDAC9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57220" y="2071535"/>
              <a:ext cx="490266" cy="28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0358B"/>
                  </a:solidFill>
                  <a:latin typeface="Gelasio" pitchFamily="2" charset="77"/>
                  <a:ea typeface="Montserrat Light" charset="0"/>
                  <a:cs typeface="Montserrat Light" charset="0"/>
                </a:rPr>
                <a:t>36</a:t>
              </a:r>
            </a:p>
          </p:txBody>
        </p:sp>
      </p:grpSp>
      <p:sp>
        <p:nvSpPr>
          <p:cNvPr id="190" name="TextBox 46">
            <a:extLst>
              <a:ext uri="{FF2B5EF4-FFF2-40B4-BE49-F238E27FC236}">
                <a16:creationId xmlns:a16="http://schemas.microsoft.com/office/drawing/2014/main" id="{E2E29159-5C65-80CA-612D-D4E39CCDDAFE}"/>
              </a:ext>
            </a:extLst>
          </p:cNvPr>
          <p:cNvSpPr txBox="1"/>
          <p:nvPr/>
        </p:nvSpPr>
        <p:spPr>
          <a:xfrm>
            <a:off x="5285499" y="2468043"/>
            <a:ext cx="1026253" cy="344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20358B"/>
                </a:solidFill>
                <a:latin typeface="Roboto Light" panose="02000000000000000000" pitchFamily="2" charset="0"/>
              </a:rPr>
              <a:t>2022</a:t>
            </a:r>
            <a:endParaRPr lang="ar-LY" sz="1200" b="1">
              <a:solidFill>
                <a:srgbClr val="20358B"/>
              </a:solidFill>
              <a:latin typeface="Roboto Light" panose="02000000000000000000" pitchFamily="2" charset="0"/>
            </a:endParaRP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011EAD1E-AEDE-11C5-7DFB-4D138FF05F40}"/>
              </a:ext>
            </a:extLst>
          </p:cNvPr>
          <p:cNvGrpSpPr/>
          <p:nvPr/>
        </p:nvGrpSpPr>
        <p:grpSpPr>
          <a:xfrm>
            <a:off x="5334985" y="3161718"/>
            <a:ext cx="447296" cy="326110"/>
            <a:chOff x="5880084" y="2064898"/>
            <a:chExt cx="490266" cy="341014"/>
          </a:xfrm>
        </p:grpSpPr>
        <p:sp>
          <p:nvSpPr>
            <p:cNvPr id="192" name="Oval 121">
              <a:extLst>
                <a:ext uri="{FF2B5EF4-FFF2-40B4-BE49-F238E27FC236}">
                  <a16:creationId xmlns:a16="http://schemas.microsoft.com/office/drawing/2014/main" id="{63C725F8-1D13-01F8-2C36-C190A54A7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2293" y="2064898"/>
              <a:ext cx="351671" cy="3410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64" tIns="45732" rIns="0" bIns="0" rtlCol="0" anchor="ctr"/>
            <a:lstStyle/>
            <a:p>
              <a:pPr algn="ctr"/>
              <a:endParaRPr lang="en-US" sz="1601" b="1" dirty="0">
                <a:solidFill>
                  <a:srgbClr val="FFFFFF"/>
                </a:solidFill>
                <a:latin typeface="Roboto Bold" charset="0"/>
              </a:endParaRPr>
            </a:p>
          </p:txBody>
        </p:sp>
        <p:sp>
          <p:nvSpPr>
            <p:cNvPr id="193" name="TextBox 146">
              <a:extLst>
                <a:ext uri="{FF2B5EF4-FFF2-40B4-BE49-F238E27FC236}">
                  <a16:creationId xmlns:a16="http://schemas.microsoft.com/office/drawing/2014/main" id="{E26480CD-EF02-F719-AA9F-659AE2E574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80084" y="2071535"/>
              <a:ext cx="490266" cy="28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0358B"/>
                  </a:solidFill>
                  <a:latin typeface="Gelasio" pitchFamily="2" charset="77"/>
                  <a:ea typeface="Montserrat Light" charset="0"/>
                  <a:cs typeface="Montserrat Light" charset="0"/>
                </a:rPr>
                <a:t>36</a:t>
              </a:r>
            </a:p>
          </p:txBody>
        </p:sp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FF3CADE3-BE1A-7AEF-1F46-ED3AED25A0B6}"/>
              </a:ext>
            </a:extLst>
          </p:cNvPr>
          <p:cNvGrpSpPr/>
          <p:nvPr/>
        </p:nvGrpSpPr>
        <p:grpSpPr>
          <a:xfrm>
            <a:off x="4740884" y="3827766"/>
            <a:ext cx="447296" cy="326110"/>
            <a:chOff x="5860131" y="2064898"/>
            <a:chExt cx="490266" cy="341014"/>
          </a:xfrm>
        </p:grpSpPr>
        <p:sp>
          <p:nvSpPr>
            <p:cNvPr id="195" name="Oval 121">
              <a:extLst>
                <a:ext uri="{FF2B5EF4-FFF2-40B4-BE49-F238E27FC236}">
                  <a16:creationId xmlns:a16="http://schemas.microsoft.com/office/drawing/2014/main" id="{07C1B0F1-C8CC-1FCC-506C-569907989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9429" y="2064898"/>
              <a:ext cx="351671" cy="3410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64" tIns="45732" rIns="0" bIns="0" rtlCol="0" anchor="ctr"/>
            <a:lstStyle/>
            <a:p>
              <a:pPr algn="ctr"/>
              <a:endParaRPr lang="en-US" sz="1601" b="1" dirty="0">
                <a:solidFill>
                  <a:srgbClr val="FFFFFF"/>
                </a:solidFill>
                <a:latin typeface="Roboto Bold" charset="0"/>
              </a:endParaRPr>
            </a:p>
          </p:txBody>
        </p:sp>
        <p:sp>
          <p:nvSpPr>
            <p:cNvPr id="196" name="TextBox 146">
              <a:extLst>
                <a:ext uri="{FF2B5EF4-FFF2-40B4-BE49-F238E27FC236}">
                  <a16:creationId xmlns:a16="http://schemas.microsoft.com/office/drawing/2014/main" id="{429B2312-1790-18E9-9609-255910F495C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60131" y="2091427"/>
              <a:ext cx="490266" cy="28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0358B"/>
                  </a:solidFill>
                  <a:latin typeface="Gelasio" pitchFamily="2" charset="77"/>
                  <a:ea typeface="Montserrat Light" charset="0"/>
                  <a:cs typeface="Montserrat Light" charset="0"/>
                </a:rPr>
                <a:t>39</a:t>
              </a:r>
            </a:p>
          </p:txBody>
        </p:sp>
      </p:grp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74C24E28-2991-6551-A1FF-3DCCCDD09730}"/>
              </a:ext>
            </a:extLst>
          </p:cNvPr>
          <p:cNvCxnSpPr>
            <a:stCxn id="182" idx="3"/>
            <a:endCxn id="186" idx="1"/>
          </p:cNvCxnSpPr>
          <p:nvPr/>
        </p:nvCxnSpPr>
        <p:spPr>
          <a:xfrm>
            <a:off x="3169773" y="3297731"/>
            <a:ext cx="273193" cy="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18084E75-C01A-89D7-D6CF-0596FC066F66}"/>
              </a:ext>
            </a:extLst>
          </p:cNvPr>
          <p:cNvCxnSpPr/>
          <p:nvPr/>
        </p:nvCxnSpPr>
        <p:spPr>
          <a:xfrm flipV="1">
            <a:off x="3856303" y="3317327"/>
            <a:ext cx="273193" cy="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ector recto 210">
            <a:extLst>
              <a:ext uri="{FF2B5EF4-FFF2-40B4-BE49-F238E27FC236}">
                <a16:creationId xmlns:a16="http://schemas.microsoft.com/office/drawing/2014/main" id="{5F1497E8-358E-661A-5D76-1CB6B6FDA100}"/>
              </a:ext>
            </a:extLst>
          </p:cNvPr>
          <p:cNvCxnSpPr>
            <a:cxnSpLocks/>
          </p:cNvCxnSpPr>
          <p:nvPr/>
        </p:nvCxnSpPr>
        <p:spPr>
          <a:xfrm>
            <a:off x="4519565" y="3368864"/>
            <a:ext cx="246336" cy="48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ector recto 213">
            <a:extLst>
              <a:ext uri="{FF2B5EF4-FFF2-40B4-BE49-F238E27FC236}">
                <a16:creationId xmlns:a16="http://schemas.microsoft.com/office/drawing/2014/main" id="{EE008A7B-6393-A298-6B01-FCA80FEF3890}"/>
              </a:ext>
            </a:extLst>
          </p:cNvPr>
          <p:cNvCxnSpPr>
            <a:cxnSpLocks/>
            <a:endCxn id="196" idx="3"/>
          </p:cNvCxnSpPr>
          <p:nvPr/>
        </p:nvCxnSpPr>
        <p:spPr>
          <a:xfrm flipH="1">
            <a:off x="5188180" y="3370707"/>
            <a:ext cx="182671" cy="620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1D0340BB-1EDD-53CE-CF40-2CF7D3BD9284}"/>
              </a:ext>
            </a:extLst>
          </p:cNvPr>
          <p:cNvGrpSpPr/>
          <p:nvPr/>
        </p:nvGrpSpPr>
        <p:grpSpPr>
          <a:xfrm>
            <a:off x="6388919" y="1684622"/>
            <a:ext cx="4925628" cy="2934481"/>
            <a:chOff x="6388919" y="1684622"/>
            <a:chExt cx="4925628" cy="2934481"/>
          </a:xfrm>
        </p:grpSpPr>
        <p:pic>
          <p:nvPicPr>
            <p:cNvPr id="220" name="Imagen 219" descr="Gráfico, Gráfico de dispersión&#10;&#10;Descripción generada automáticamente">
              <a:extLst>
                <a:ext uri="{FF2B5EF4-FFF2-40B4-BE49-F238E27FC236}">
                  <a16:creationId xmlns:a16="http://schemas.microsoft.com/office/drawing/2014/main" id="{8A050FB0-C476-6FAE-3CC7-27B69F56D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9" b="8612"/>
            <a:stretch/>
          </p:blipFill>
          <p:spPr>
            <a:xfrm>
              <a:off x="6388919" y="1684622"/>
              <a:ext cx="4925628" cy="2934481"/>
            </a:xfrm>
            <a:prstGeom prst="rect">
              <a:avLst/>
            </a:prstGeom>
          </p:spPr>
        </p:pic>
        <p:sp>
          <p:nvSpPr>
            <p:cNvPr id="230" name="Elipse 229">
              <a:extLst>
                <a:ext uri="{FF2B5EF4-FFF2-40B4-BE49-F238E27FC236}">
                  <a16:creationId xmlns:a16="http://schemas.microsoft.com/office/drawing/2014/main" id="{296C5EFB-84ED-B5FE-0D08-EEF76F0E9087}"/>
                </a:ext>
              </a:extLst>
            </p:cNvPr>
            <p:cNvSpPr/>
            <p:nvPr/>
          </p:nvSpPr>
          <p:spPr>
            <a:xfrm>
              <a:off x="9310798" y="1848295"/>
              <a:ext cx="1409458" cy="629060"/>
            </a:xfrm>
            <a:prstGeom prst="ellipse">
              <a:avLst/>
            </a:prstGeom>
            <a:solidFill>
              <a:srgbClr val="20358B">
                <a:alpha val="25000"/>
              </a:srgbClr>
            </a:solidFill>
            <a:ln>
              <a:solidFill>
                <a:srgbClr val="20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4" name="TextBox 791">
              <a:extLst>
                <a:ext uri="{FF2B5EF4-FFF2-40B4-BE49-F238E27FC236}">
                  <a16:creationId xmlns:a16="http://schemas.microsoft.com/office/drawing/2014/main" id="{BB9E8540-2548-2CFA-41F5-E0EF42C62146}"/>
                </a:ext>
              </a:extLst>
            </p:cNvPr>
            <p:cNvSpPr txBox="1"/>
            <p:nvPr/>
          </p:nvSpPr>
          <p:spPr>
            <a:xfrm>
              <a:off x="9406409" y="1852324"/>
              <a:ext cx="1268535" cy="6155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España</a:t>
              </a:r>
            </a:p>
            <a:p>
              <a:pPr algn="ctr"/>
              <a:r>
                <a:rPr lang="es-ES" sz="9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Posición en ranking para cada criterio </a:t>
              </a:r>
            </a:p>
            <a:p>
              <a:pPr algn="ctr"/>
              <a:r>
                <a:rPr lang="es-ES" sz="7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(total 63 países) </a:t>
              </a:r>
            </a:p>
          </p:txBody>
        </p:sp>
      </p:grpSp>
      <p:sp>
        <p:nvSpPr>
          <p:cNvPr id="205" name="TextBox 791">
            <a:extLst>
              <a:ext uri="{FF2B5EF4-FFF2-40B4-BE49-F238E27FC236}">
                <a16:creationId xmlns:a16="http://schemas.microsoft.com/office/drawing/2014/main" id="{36245050-5C7C-F7C5-AA88-990ECEB07F45}"/>
              </a:ext>
            </a:extLst>
          </p:cNvPr>
          <p:cNvSpPr txBox="1"/>
          <p:nvPr/>
        </p:nvSpPr>
        <p:spPr>
          <a:xfrm>
            <a:off x="5909110" y="4710672"/>
            <a:ext cx="412972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Previsiones JULIO 2022 tras revisión a la baja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6A59114-DBAC-7EAC-D0B2-04026629B4AC}"/>
              </a:ext>
            </a:extLst>
          </p:cNvPr>
          <p:cNvGrpSpPr/>
          <p:nvPr/>
        </p:nvGrpSpPr>
        <p:grpSpPr>
          <a:xfrm>
            <a:off x="4446941" y="4767919"/>
            <a:ext cx="7920512" cy="1988347"/>
            <a:chOff x="4446941" y="4767919"/>
            <a:chExt cx="7920512" cy="1988347"/>
          </a:xfrm>
        </p:grpSpPr>
        <p:sp>
          <p:nvSpPr>
            <p:cNvPr id="157" name="TextBox 46">
              <a:extLst>
                <a:ext uri="{FF2B5EF4-FFF2-40B4-BE49-F238E27FC236}">
                  <a16:creationId xmlns:a16="http://schemas.microsoft.com/office/drawing/2014/main" id="{38480799-25C2-F670-DD3B-BA5A1B62DCA5}"/>
                </a:ext>
              </a:extLst>
            </p:cNvPr>
            <p:cNvSpPr txBox="1"/>
            <p:nvPr/>
          </p:nvSpPr>
          <p:spPr>
            <a:xfrm>
              <a:off x="11242612" y="5054166"/>
              <a:ext cx="11248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2023</a:t>
              </a:r>
              <a:endParaRPr lang="ar-LY" sz="1400" b="1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156" name="Rectángulo: esquinas redondeadas 155">
              <a:extLst>
                <a:ext uri="{FF2B5EF4-FFF2-40B4-BE49-F238E27FC236}">
                  <a16:creationId xmlns:a16="http://schemas.microsoft.com/office/drawing/2014/main" id="{1F466CB9-F286-2227-6608-B6BE881C585E}"/>
                </a:ext>
              </a:extLst>
            </p:cNvPr>
            <p:cNvSpPr/>
            <p:nvPr/>
          </p:nvSpPr>
          <p:spPr>
            <a:xfrm>
              <a:off x="11163074" y="4933898"/>
              <a:ext cx="734879" cy="491570"/>
            </a:xfrm>
            <a:prstGeom prst="roundRect">
              <a:avLst/>
            </a:prstGeom>
            <a:solidFill>
              <a:srgbClr val="20358B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0" name="Diagrama de flujo: conector 149">
              <a:extLst>
                <a:ext uri="{FF2B5EF4-FFF2-40B4-BE49-F238E27FC236}">
                  <a16:creationId xmlns:a16="http://schemas.microsoft.com/office/drawing/2014/main" id="{6DD9207C-A1FA-F36C-3696-9D66B03C1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78942" y="4767919"/>
              <a:ext cx="1953544" cy="1953544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363D940E-5021-976E-2DEA-7C0878D3B7DF}"/>
                </a:ext>
              </a:extLst>
            </p:cNvPr>
            <p:cNvGrpSpPr/>
            <p:nvPr/>
          </p:nvGrpSpPr>
          <p:grpSpPr>
            <a:xfrm>
              <a:off x="4446941" y="5197853"/>
              <a:ext cx="5302253" cy="1387682"/>
              <a:chOff x="4375670" y="2583971"/>
              <a:chExt cx="5302253" cy="1461266"/>
            </a:xfrm>
          </p:grpSpPr>
          <p:graphicFrame>
            <p:nvGraphicFramePr>
              <p:cNvPr id="118" name="Gráfico 117">
                <a:extLst>
                  <a:ext uri="{FF2B5EF4-FFF2-40B4-BE49-F238E27FC236}">
                    <a16:creationId xmlns:a16="http://schemas.microsoft.com/office/drawing/2014/main" id="{F776EB8D-0D5E-5710-4D42-914558890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8454131"/>
                  </p:ext>
                </p:extLst>
              </p:nvPr>
            </p:nvGraphicFramePr>
            <p:xfrm>
              <a:off x="4375670" y="2583971"/>
              <a:ext cx="5302253" cy="14612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19" name="Conector recto 118">
                <a:extLst>
                  <a:ext uri="{FF2B5EF4-FFF2-40B4-BE49-F238E27FC236}">
                    <a16:creationId xmlns:a16="http://schemas.microsoft.com/office/drawing/2014/main" id="{9904F1EE-D748-B86F-53DC-C67E02EC98A6}"/>
                  </a:ext>
                </a:extLst>
              </p:cNvPr>
              <p:cNvCxnSpPr/>
              <p:nvPr/>
            </p:nvCxnSpPr>
            <p:spPr>
              <a:xfrm>
                <a:off x="7026796" y="2897710"/>
                <a:ext cx="0" cy="86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Rectángulo: esquinas redondeadas 152">
              <a:extLst>
                <a:ext uri="{FF2B5EF4-FFF2-40B4-BE49-F238E27FC236}">
                  <a16:creationId xmlns:a16="http://schemas.microsoft.com/office/drawing/2014/main" id="{AE57A0F7-A5B6-2297-5EE6-96B3694DE2B9}"/>
                </a:ext>
              </a:extLst>
            </p:cNvPr>
            <p:cNvSpPr/>
            <p:nvPr/>
          </p:nvSpPr>
          <p:spPr>
            <a:xfrm>
              <a:off x="8302730" y="5038405"/>
              <a:ext cx="734879" cy="491570"/>
            </a:xfrm>
            <a:prstGeom prst="roundRect">
              <a:avLst/>
            </a:prstGeom>
            <a:solidFill>
              <a:srgbClr val="20358B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154" name="TextBox 46">
              <a:extLst>
                <a:ext uri="{FF2B5EF4-FFF2-40B4-BE49-F238E27FC236}">
                  <a16:creationId xmlns:a16="http://schemas.microsoft.com/office/drawing/2014/main" id="{FC73FE35-A293-1F7F-EBD9-3211B0A763CC}"/>
                </a:ext>
              </a:extLst>
            </p:cNvPr>
            <p:cNvSpPr txBox="1"/>
            <p:nvPr/>
          </p:nvSpPr>
          <p:spPr>
            <a:xfrm>
              <a:off x="8335392" y="5132097"/>
              <a:ext cx="11248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2022</a:t>
              </a:r>
              <a:endParaRPr lang="ar-LY" sz="1400" b="1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108" name="Diagrama de flujo: conector 107">
              <a:extLst>
                <a:ext uri="{FF2B5EF4-FFF2-40B4-BE49-F238E27FC236}">
                  <a16:creationId xmlns:a16="http://schemas.microsoft.com/office/drawing/2014/main" id="{7E98983C-05F6-C096-CEC5-9659BFD34D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2929" y="5028266"/>
              <a:ext cx="1728000" cy="17280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B8E8117A-1CDE-E6C5-5B2D-4C3FCACA5A17}"/>
              </a:ext>
            </a:extLst>
          </p:cNvPr>
          <p:cNvGrpSpPr/>
          <p:nvPr/>
        </p:nvGrpSpPr>
        <p:grpSpPr>
          <a:xfrm>
            <a:off x="415216" y="1491569"/>
            <a:ext cx="1799308" cy="3067313"/>
            <a:chOff x="415216" y="1491569"/>
            <a:chExt cx="1799308" cy="3067313"/>
          </a:xfrm>
        </p:grpSpPr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D9F7CD69-D279-57A1-5586-B3767A9E47FA}"/>
                </a:ext>
              </a:extLst>
            </p:cNvPr>
            <p:cNvSpPr/>
            <p:nvPr/>
          </p:nvSpPr>
          <p:spPr>
            <a:xfrm>
              <a:off x="561356" y="4306882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D2843CDA-D449-85C2-9C58-D33DD3F6A353}"/>
                </a:ext>
              </a:extLst>
            </p:cNvPr>
            <p:cNvSpPr/>
            <p:nvPr/>
          </p:nvSpPr>
          <p:spPr>
            <a:xfrm>
              <a:off x="561356" y="3965522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08CCA6CC-B411-FE1D-D842-D478AB80EE50}"/>
                </a:ext>
              </a:extLst>
            </p:cNvPr>
            <p:cNvSpPr/>
            <p:nvPr/>
          </p:nvSpPr>
          <p:spPr>
            <a:xfrm>
              <a:off x="561356" y="3609837"/>
              <a:ext cx="1653168" cy="252000"/>
            </a:xfrm>
            <a:prstGeom prst="roundRect">
              <a:avLst/>
            </a:prstGeom>
            <a:solidFill>
              <a:srgbClr val="20358B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4168640C-D30D-2C07-FFAF-61C11060DF53}"/>
                </a:ext>
              </a:extLst>
            </p:cNvPr>
            <p:cNvSpPr/>
            <p:nvPr/>
          </p:nvSpPr>
          <p:spPr>
            <a:xfrm>
              <a:off x="561356" y="2218073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47645393-F394-4FAB-D10D-03F45B79FF98}"/>
                </a:ext>
              </a:extLst>
            </p:cNvPr>
            <p:cNvSpPr/>
            <p:nvPr/>
          </p:nvSpPr>
          <p:spPr>
            <a:xfrm>
              <a:off x="561356" y="1872555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27FF9E5E-DDE0-CB1E-DB26-76BD98751427}"/>
                </a:ext>
              </a:extLst>
            </p:cNvPr>
            <p:cNvSpPr/>
            <p:nvPr/>
          </p:nvSpPr>
          <p:spPr>
            <a:xfrm>
              <a:off x="561356" y="1562646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pic>
          <p:nvPicPr>
            <p:cNvPr id="37" name="Picture 2" descr="Ver las imágenes de origen">
              <a:extLst>
                <a:ext uri="{FF2B5EF4-FFF2-40B4-BE49-F238E27FC236}">
                  <a16:creationId xmlns:a16="http://schemas.microsoft.com/office/drawing/2014/main" id="{62162DF9-283F-CEFB-9ABB-3C5769FE872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113" y="1913707"/>
              <a:ext cx="252000" cy="17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4">
              <a:extLst>
                <a:ext uri="{FF2B5EF4-FFF2-40B4-BE49-F238E27FC236}">
                  <a16:creationId xmlns:a16="http://schemas.microsoft.com/office/drawing/2014/main" id="{E27B7A4A-2393-024B-F9F2-3E90D18F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13" y="1607974"/>
              <a:ext cx="252000" cy="190738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45" name="Picture 105">
              <a:extLst>
                <a:ext uri="{FF2B5EF4-FFF2-40B4-BE49-F238E27FC236}">
                  <a16:creationId xmlns:a16="http://schemas.microsoft.com/office/drawing/2014/main" id="{CC128EA0-14EB-5CF7-F879-566726F7F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01" y="3644469"/>
              <a:ext cx="276225" cy="184309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51" name="Picture 10" descr="Ver las imágenes de origen">
              <a:extLst>
                <a:ext uri="{FF2B5EF4-FFF2-40B4-BE49-F238E27FC236}">
                  <a16:creationId xmlns:a16="http://schemas.microsoft.com/office/drawing/2014/main" id="{023C2CC3-F59C-C6A7-949B-E3233DDC9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68" y="4336064"/>
              <a:ext cx="270891" cy="18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FEC32337-9F7D-6DD4-0386-DEF902B3D886}"/>
                </a:ext>
              </a:extLst>
            </p:cNvPr>
            <p:cNvSpPr txBox="1"/>
            <p:nvPr/>
          </p:nvSpPr>
          <p:spPr>
            <a:xfrm>
              <a:off x="644637" y="1547658"/>
              <a:ext cx="11348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1. Dinamarca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8C8AA8B5-812D-41FF-F01B-1E45C98475B8}"/>
                </a:ext>
              </a:extLst>
            </p:cNvPr>
            <p:cNvSpPr txBox="1"/>
            <p:nvPr/>
          </p:nvSpPr>
          <p:spPr>
            <a:xfrm>
              <a:off x="644637" y="1857567"/>
              <a:ext cx="9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2. Suiza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B93C9FCE-C103-A4C8-E541-E803ED946384}"/>
                </a:ext>
              </a:extLst>
            </p:cNvPr>
            <p:cNvSpPr txBox="1"/>
            <p:nvPr/>
          </p:nvSpPr>
          <p:spPr>
            <a:xfrm>
              <a:off x="644637" y="2209014"/>
              <a:ext cx="9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10. EEUU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F2C1DB7F-9193-6870-7989-C255E7B8D46F}"/>
                </a:ext>
              </a:extLst>
            </p:cNvPr>
            <p:cNvSpPr txBox="1"/>
            <p:nvPr/>
          </p:nvSpPr>
          <p:spPr>
            <a:xfrm>
              <a:off x="877453" y="2957035"/>
              <a:ext cx="1056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E26345FA-068C-2184-5835-3096AA28C301}"/>
                </a:ext>
              </a:extLst>
            </p:cNvPr>
            <p:cNvSpPr txBox="1"/>
            <p:nvPr/>
          </p:nvSpPr>
          <p:spPr>
            <a:xfrm>
              <a:off x="644637" y="3594849"/>
              <a:ext cx="9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36. España</a:t>
              </a:r>
            </a:p>
          </p:txBody>
        </p:sp>
        <p:pic>
          <p:nvPicPr>
            <p:cNvPr id="80" name="Gráfico 79" descr="Cinta contorno">
              <a:extLst>
                <a:ext uri="{FF2B5EF4-FFF2-40B4-BE49-F238E27FC236}">
                  <a16:creationId xmlns:a16="http://schemas.microsoft.com/office/drawing/2014/main" id="{CBC3CC55-ED8D-1826-F81B-4DA78F05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216" y="1491569"/>
              <a:ext cx="347472" cy="347472"/>
            </a:xfrm>
            <a:prstGeom prst="rect">
              <a:avLst/>
            </a:prstGeom>
          </p:spPr>
        </p:pic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3E682E70-96AA-14FC-19DF-D35C1C854F9C}"/>
                </a:ext>
              </a:extLst>
            </p:cNvPr>
            <p:cNvSpPr txBox="1"/>
            <p:nvPr/>
          </p:nvSpPr>
          <p:spPr>
            <a:xfrm>
              <a:off x="877453" y="3681836"/>
              <a:ext cx="1010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D81E8FEA-1F8F-FCA5-5B2E-50A80FF8E53B}"/>
                </a:ext>
              </a:extLst>
            </p:cNvPr>
            <p:cNvSpPr txBox="1"/>
            <p:nvPr/>
          </p:nvSpPr>
          <p:spPr>
            <a:xfrm>
              <a:off x="644637" y="3967312"/>
              <a:ext cx="10778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41. Italia</a:t>
              </a:r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3BB3F6B8-FF8D-473F-73C9-6B15581EC8BF}"/>
                </a:ext>
              </a:extLst>
            </p:cNvPr>
            <p:cNvSpPr txBox="1"/>
            <p:nvPr/>
          </p:nvSpPr>
          <p:spPr>
            <a:xfrm>
              <a:off x="644637" y="4283505"/>
              <a:ext cx="10778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63. Venezuela</a:t>
              </a:r>
            </a:p>
          </p:txBody>
        </p:sp>
        <p:pic>
          <p:nvPicPr>
            <p:cNvPr id="5" name="Picture 111" descr="A close up of a logo&#10;&#10;Description automatically generated">
              <a:extLst>
                <a:ext uri="{FF2B5EF4-FFF2-40B4-BE49-F238E27FC236}">
                  <a16:creationId xmlns:a16="http://schemas.microsoft.com/office/drawing/2014/main" id="{7573630B-90B6-CE92-1384-00D8ABE0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513" y="2264759"/>
              <a:ext cx="277200" cy="145769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1F36AC3-F3D0-BF98-1FD0-81F64603EA99}"/>
                </a:ext>
              </a:extLst>
            </p:cNvPr>
            <p:cNvSpPr txBox="1"/>
            <p:nvPr/>
          </p:nvSpPr>
          <p:spPr>
            <a:xfrm>
              <a:off x="877453" y="1911129"/>
              <a:ext cx="1010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AE904DE-9B5C-F22D-4577-BB9C407ED630}"/>
                </a:ext>
              </a:extLst>
            </p:cNvPr>
            <p:cNvSpPr txBox="1"/>
            <p:nvPr/>
          </p:nvSpPr>
          <p:spPr>
            <a:xfrm>
              <a:off x="877453" y="2256476"/>
              <a:ext cx="1060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3185CEB3-52E2-B897-00C6-BB648F3551F2}"/>
                </a:ext>
              </a:extLst>
            </p:cNvPr>
            <p:cNvSpPr/>
            <p:nvPr/>
          </p:nvSpPr>
          <p:spPr>
            <a:xfrm>
              <a:off x="561356" y="2546642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5C8C5B0-4FD4-2413-2DE9-6CDE8078768E}"/>
                </a:ext>
              </a:extLst>
            </p:cNvPr>
            <p:cNvSpPr txBox="1"/>
            <p:nvPr/>
          </p:nvSpPr>
          <p:spPr>
            <a:xfrm>
              <a:off x="644637" y="2537583"/>
              <a:ext cx="10566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15. Alemania</a:t>
              </a:r>
            </a:p>
          </p:txBody>
        </p:sp>
        <p:sp>
          <p:nvSpPr>
            <p:cNvPr id="225" name="CuadroTexto 224">
              <a:extLst>
                <a:ext uri="{FF2B5EF4-FFF2-40B4-BE49-F238E27FC236}">
                  <a16:creationId xmlns:a16="http://schemas.microsoft.com/office/drawing/2014/main" id="{BE3B79BA-4891-8557-E56E-B30F23F8A4E4}"/>
                </a:ext>
              </a:extLst>
            </p:cNvPr>
            <p:cNvSpPr txBox="1"/>
            <p:nvPr/>
          </p:nvSpPr>
          <p:spPr>
            <a:xfrm>
              <a:off x="877453" y="2585045"/>
              <a:ext cx="92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pic>
          <p:nvPicPr>
            <p:cNvPr id="227" name="Picture 79">
              <a:extLst>
                <a:ext uri="{FF2B5EF4-FFF2-40B4-BE49-F238E27FC236}">
                  <a16:creationId xmlns:a16="http://schemas.microsoft.com/office/drawing/2014/main" id="{90D2DB14-A9C4-F0ED-76C5-CD4C83F8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13" y="2592255"/>
              <a:ext cx="252000" cy="15120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232" name="Rectángulo: esquinas redondeadas 231">
              <a:extLst>
                <a:ext uri="{FF2B5EF4-FFF2-40B4-BE49-F238E27FC236}">
                  <a16:creationId xmlns:a16="http://schemas.microsoft.com/office/drawing/2014/main" id="{34E82CEA-E94F-E247-CDF3-E4CE8040769E}"/>
                </a:ext>
              </a:extLst>
            </p:cNvPr>
            <p:cNvSpPr/>
            <p:nvPr/>
          </p:nvSpPr>
          <p:spPr>
            <a:xfrm>
              <a:off x="561356" y="2875211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235" name="CuadroTexto 234">
              <a:extLst>
                <a:ext uri="{FF2B5EF4-FFF2-40B4-BE49-F238E27FC236}">
                  <a16:creationId xmlns:a16="http://schemas.microsoft.com/office/drawing/2014/main" id="{686EB883-3EE5-4A39-162E-076E85DF49C3}"/>
                </a:ext>
              </a:extLst>
            </p:cNvPr>
            <p:cNvSpPr txBox="1"/>
            <p:nvPr/>
          </p:nvSpPr>
          <p:spPr>
            <a:xfrm>
              <a:off x="644637" y="2866152"/>
              <a:ext cx="10566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23. R. Unido</a:t>
              </a:r>
            </a:p>
          </p:txBody>
        </p:sp>
        <p:sp>
          <p:nvSpPr>
            <p:cNvPr id="237" name="CuadroTexto 236">
              <a:extLst>
                <a:ext uri="{FF2B5EF4-FFF2-40B4-BE49-F238E27FC236}">
                  <a16:creationId xmlns:a16="http://schemas.microsoft.com/office/drawing/2014/main" id="{AE4CEBEE-78D2-DB08-FB9A-4DC1B09DCD57}"/>
                </a:ext>
              </a:extLst>
            </p:cNvPr>
            <p:cNvSpPr txBox="1"/>
            <p:nvPr/>
          </p:nvSpPr>
          <p:spPr>
            <a:xfrm>
              <a:off x="877453" y="3316286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241" name="CuadroTexto 240">
              <a:extLst>
                <a:ext uri="{FF2B5EF4-FFF2-40B4-BE49-F238E27FC236}">
                  <a16:creationId xmlns:a16="http://schemas.microsoft.com/office/drawing/2014/main" id="{0F2FA83E-50B5-DD63-FCA0-1DF877F579CE}"/>
                </a:ext>
              </a:extLst>
            </p:cNvPr>
            <p:cNvSpPr txBox="1"/>
            <p:nvPr/>
          </p:nvSpPr>
          <p:spPr>
            <a:xfrm>
              <a:off x="877453" y="4026828"/>
              <a:ext cx="934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EB71E"/>
                  </a:solidFill>
                </a:rPr>
                <a:t>…………..</a:t>
              </a:r>
            </a:p>
          </p:txBody>
        </p:sp>
        <p:sp>
          <p:nvSpPr>
            <p:cNvPr id="243" name="Rectángulo: esquinas redondeadas 242">
              <a:extLst>
                <a:ext uri="{FF2B5EF4-FFF2-40B4-BE49-F238E27FC236}">
                  <a16:creationId xmlns:a16="http://schemas.microsoft.com/office/drawing/2014/main" id="{963DEF4F-C006-9E18-901B-5EF2C3ECA800}"/>
                </a:ext>
              </a:extLst>
            </p:cNvPr>
            <p:cNvSpPr/>
            <p:nvPr/>
          </p:nvSpPr>
          <p:spPr>
            <a:xfrm>
              <a:off x="561356" y="3254114"/>
              <a:ext cx="1653168" cy="252000"/>
            </a:xfrm>
            <a:prstGeom prst="roundRect">
              <a:avLst/>
            </a:prstGeom>
            <a:solidFill>
              <a:srgbClr val="20358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245" name="CuadroTexto 244">
              <a:extLst>
                <a:ext uri="{FF2B5EF4-FFF2-40B4-BE49-F238E27FC236}">
                  <a16:creationId xmlns:a16="http://schemas.microsoft.com/office/drawing/2014/main" id="{94A0717F-B0AC-9FA7-2FFD-6F933B7F329A}"/>
                </a:ext>
              </a:extLst>
            </p:cNvPr>
            <p:cNvSpPr txBox="1"/>
            <p:nvPr/>
          </p:nvSpPr>
          <p:spPr>
            <a:xfrm>
              <a:off x="644637" y="3245055"/>
              <a:ext cx="10566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28. Francia</a:t>
              </a:r>
            </a:p>
          </p:txBody>
        </p:sp>
        <p:pic>
          <p:nvPicPr>
            <p:cNvPr id="247" name="Picture 109" descr="A close up of a sign&#10;&#10;Description automatically generated">
              <a:extLst>
                <a:ext uri="{FF2B5EF4-FFF2-40B4-BE49-F238E27FC236}">
                  <a16:creationId xmlns:a16="http://schemas.microsoft.com/office/drawing/2014/main" id="{4D4DC449-7E35-C770-ECB9-B3AA991A4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113" y="2923976"/>
              <a:ext cx="288000" cy="14400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49" name="Picture 77" descr="A close up of a logo&#10;&#10;Description automatically generated">
              <a:extLst>
                <a:ext uri="{FF2B5EF4-FFF2-40B4-BE49-F238E27FC236}">
                  <a16:creationId xmlns:a16="http://schemas.microsoft.com/office/drawing/2014/main" id="{B57A22BC-5D51-B3C1-0FE5-46F3670EE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13" y="3280554"/>
              <a:ext cx="252000" cy="16814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51" name="Picture 83" descr="A close up of a logo&#10;&#10;Description automatically generated">
              <a:extLst>
                <a:ext uri="{FF2B5EF4-FFF2-40B4-BE49-F238E27FC236}">
                  <a16:creationId xmlns:a16="http://schemas.microsoft.com/office/drawing/2014/main" id="{0E5B4386-BECC-236D-B111-FC319F23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13" y="4006230"/>
              <a:ext cx="252000" cy="16814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</p:pic>
      </p:grpSp>
      <p:sp>
        <p:nvSpPr>
          <p:cNvPr id="228" name="TextBox 46">
            <a:extLst>
              <a:ext uri="{FF2B5EF4-FFF2-40B4-BE49-F238E27FC236}">
                <a16:creationId xmlns:a16="http://schemas.microsoft.com/office/drawing/2014/main" id="{B1188AB2-FC90-2363-3FCA-3582D65F3D20}"/>
              </a:ext>
            </a:extLst>
          </p:cNvPr>
          <p:cNvSpPr txBox="1"/>
          <p:nvPr/>
        </p:nvSpPr>
        <p:spPr>
          <a:xfrm>
            <a:off x="2759319" y="1960368"/>
            <a:ext cx="31497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171C8F"/>
                </a:solidFill>
                <a:latin typeface="Roboto Light" panose="02000000000000000000" pitchFamily="2" charset="0"/>
              </a:rPr>
              <a:t>Evolución de España en el ranking</a:t>
            </a:r>
            <a:endParaRPr lang="ar-LY" sz="1200" b="1" dirty="0">
              <a:solidFill>
                <a:srgbClr val="171C8F"/>
              </a:solidFill>
              <a:latin typeface="Roboto Light" panose="02000000000000000000" pitchFamily="2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F8E978D-A9EC-4703-026D-FC76853299CA}"/>
              </a:ext>
            </a:extLst>
          </p:cNvPr>
          <p:cNvGrpSpPr/>
          <p:nvPr/>
        </p:nvGrpSpPr>
        <p:grpSpPr>
          <a:xfrm>
            <a:off x="493277" y="6049338"/>
            <a:ext cx="3263268" cy="712589"/>
            <a:chOff x="737559" y="5521518"/>
            <a:chExt cx="3263268" cy="712589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BAD7860-72C5-C947-6EF7-AF48DC3660E2}"/>
                </a:ext>
              </a:extLst>
            </p:cNvPr>
            <p:cNvSpPr/>
            <p:nvPr/>
          </p:nvSpPr>
          <p:spPr>
            <a:xfrm>
              <a:off x="737559" y="5521518"/>
              <a:ext cx="3263268" cy="712589"/>
            </a:xfrm>
            <a:prstGeom prst="roundRect">
              <a:avLst/>
            </a:prstGeom>
            <a:solidFill>
              <a:srgbClr val="20358B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4C7109E6-EA29-2FA2-DCA2-A14DF1CFA642}"/>
                </a:ext>
              </a:extLst>
            </p:cNvPr>
            <p:cNvSpPr txBox="1"/>
            <p:nvPr/>
          </p:nvSpPr>
          <p:spPr>
            <a:xfrm>
              <a:off x="741606" y="5549133"/>
              <a:ext cx="3242536" cy="5770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5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Revisión Octubre 2022</a:t>
              </a:r>
            </a:p>
            <a:p>
              <a:r>
                <a:rPr lang="en-US" sz="105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Gobierno </a:t>
              </a:r>
              <a:r>
                <a:rPr lang="en-US" sz="1050" dirty="0">
                  <a:solidFill>
                    <a:srgbClr val="171C8F"/>
                  </a:solidFill>
                  <a:latin typeface="Roboto Light" panose="02000000000000000000" pitchFamily="2" charset="0"/>
                  <a:cs typeface="Calibri" panose="020F0502020204030204" pitchFamily="34" charset="0"/>
                </a:rPr>
                <a:t>→</a:t>
              </a:r>
              <a:r>
                <a:rPr lang="en-US" sz="105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 4,4% 2022 y 2,1% 2023</a:t>
              </a:r>
            </a:p>
            <a:p>
              <a:r>
                <a:rPr lang="en-US" sz="105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Consendo FUNCAS </a:t>
              </a:r>
              <a:r>
                <a:rPr lang="en-US" sz="1050" dirty="0">
                  <a:solidFill>
                    <a:srgbClr val="171C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US" sz="1050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 4,2% 2022 y 1,9% 2023</a:t>
              </a:r>
              <a:endParaRPr lang="ar-LY" sz="1050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</p:grp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24B88F2-7584-1CC6-1C51-F5579F45F0E9}"/>
              </a:ext>
            </a:extLst>
          </p:cNvPr>
          <p:cNvSpPr/>
          <p:nvPr/>
        </p:nvSpPr>
        <p:spPr>
          <a:xfrm>
            <a:off x="3296567" y="5206935"/>
            <a:ext cx="671072" cy="180775"/>
          </a:xfrm>
          <a:prstGeom prst="rightArrow">
            <a:avLst/>
          </a:prstGeom>
          <a:solidFill>
            <a:srgbClr val="D6DF3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CE18D88-43EB-04ED-0724-C2E763339DC9}"/>
              </a:ext>
            </a:extLst>
          </p:cNvPr>
          <p:cNvSpPr/>
          <p:nvPr/>
        </p:nvSpPr>
        <p:spPr>
          <a:xfrm>
            <a:off x="4096451" y="4710672"/>
            <a:ext cx="7977180" cy="2045594"/>
          </a:xfrm>
          <a:prstGeom prst="roundRect">
            <a:avLst/>
          </a:prstGeom>
          <a:noFill/>
          <a:ln>
            <a:solidFill>
              <a:srgbClr val="D6D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410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197B2E27-709B-CD3E-1E81-A662C11B3F21}"/>
              </a:ext>
            </a:extLst>
          </p:cNvPr>
          <p:cNvSpPr/>
          <p:nvPr/>
        </p:nvSpPr>
        <p:spPr>
          <a:xfrm>
            <a:off x="9825007" y="1198399"/>
            <a:ext cx="1240687" cy="1008000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E51E1ED-47ED-615E-FD80-BE606BE135A4}"/>
              </a:ext>
            </a:extLst>
          </p:cNvPr>
          <p:cNvGrpSpPr/>
          <p:nvPr/>
        </p:nvGrpSpPr>
        <p:grpSpPr>
          <a:xfrm>
            <a:off x="7714780" y="1206572"/>
            <a:ext cx="1942813" cy="1008000"/>
            <a:chOff x="7785220" y="1038027"/>
            <a:chExt cx="1942813" cy="1008000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533037C5-DE72-6ECD-1071-992D51B90E69}"/>
                </a:ext>
              </a:extLst>
            </p:cNvPr>
            <p:cNvSpPr/>
            <p:nvPr/>
          </p:nvSpPr>
          <p:spPr>
            <a:xfrm>
              <a:off x="8154395" y="1038027"/>
              <a:ext cx="1240687" cy="1008000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629A7AC-5742-F89B-57C6-9B763F2C3984}"/>
                </a:ext>
              </a:extLst>
            </p:cNvPr>
            <p:cNvSpPr txBox="1"/>
            <p:nvPr/>
          </p:nvSpPr>
          <p:spPr>
            <a:xfrm>
              <a:off x="7785220" y="1038027"/>
              <a:ext cx="19428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Actual </a:t>
              </a:r>
            </a:p>
            <a:p>
              <a:pPr algn="ctr"/>
              <a:r>
                <a:rPr lang="es-ES" sz="14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2022</a:t>
              </a:r>
            </a:p>
          </p:txBody>
        </p:sp>
      </p:grpSp>
      <p:sp>
        <p:nvSpPr>
          <p:cNvPr id="75" name="TextBox 260">
            <a:extLst>
              <a:ext uri="{FF2B5EF4-FFF2-40B4-BE49-F238E27FC236}">
                <a16:creationId xmlns:a16="http://schemas.microsoft.com/office/drawing/2014/main" id="{8BC1511F-4937-4F61-897D-40C50E5A4761}"/>
              </a:ext>
            </a:extLst>
          </p:cNvPr>
          <p:cNvSpPr txBox="1"/>
          <p:nvPr/>
        </p:nvSpPr>
        <p:spPr>
          <a:xfrm>
            <a:off x="7644867" y="45158"/>
            <a:ext cx="5237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1. Situación económica </a:t>
            </a:r>
          </a:p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     y perspectivas</a:t>
            </a:r>
            <a:endParaRPr lang="es-ES" sz="24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3BC5456-9983-41D6-AE13-1E1F4D76F754}"/>
              </a:ext>
            </a:extLst>
          </p:cNvPr>
          <p:cNvSpPr txBox="1"/>
          <p:nvPr/>
        </p:nvSpPr>
        <p:spPr>
          <a:xfrm>
            <a:off x="11472669" y="6501384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0E7536-8E27-C142-90C6-3A3ACECD364E}"/>
              </a:ext>
            </a:extLst>
          </p:cNvPr>
          <p:cNvSpPr txBox="1"/>
          <p:nvPr/>
        </p:nvSpPr>
        <p:spPr>
          <a:xfrm>
            <a:off x="295261" y="2009649"/>
            <a:ext cx="3936624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300"/>
              </a:spcBef>
            </a:pP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Recuperación PIB de 2019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538700C-9BB2-B9C3-6329-EF25A4B527BC}"/>
              </a:ext>
            </a:extLst>
          </p:cNvPr>
          <p:cNvGrpSpPr/>
          <p:nvPr/>
        </p:nvGrpSpPr>
        <p:grpSpPr>
          <a:xfrm>
            <a:off x="3608684" y="1891978"/>
            <a:ext cx="3871404" cy="745513"/>
            <a:chOff x="7683407" y="1330641"/>
            <a:chExt cx="2564376" cy="745513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9D1AE49-F910-D753-095A-D20C80946A77}"/>
                </a:ext>
              </a:extLst>
            </p:cNvPr>
            <p:cNvSpPr/>
            <p:nvPr/>
          </p:nvSpPr>
          <p:spPr>
            <a:xfrm>
              <a:off x="7683407" y="1330641"/>
              <a:ext cx="2564376" cy="745513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BEBC7B2-D17C-ECAB-EBF0-D9186E543C92}"/>
                </a:ext>
              </a:extLst>
            </p:cNvPr>
            <p:cNvGrpSpPr/>
            <p:nvPr/>
          </p:nvGrpSpPr>
          <p:grpSpPr>
            <a:xfrm>
              <a:off x="7743735" y="1333975"/>
              <a:ext cx="2469205" cy="704926"/>
              <a:chOff x="8118639" y="1306543"/>
              <a:chExt cx="2469205" cy="704926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FE61FD3E-04AD-F450-39E1-B599E361BF8B}"/>
                  </a:ext>
                </a:extLst>
              </p:cNvPr>
              <p:cNvSpPr/>
              <p:nvPr/>
            </p:nvSpPr>
            <p:spPr>
              <a:xfrm>
                <a:off x="8147304" y="1627632"/>
                <a:ext cx="621792" cy="100584"/>
              </a:xfrm>
              <a:prstGeom prst="rect">
                <a:avLst/>
              </a:prstGeom>
              <a:solidFill>
                <a:srgbClr val="171C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3003751-D88A-F564-8B2F-31B6340F5FCB}"/>
                  </a:ext>
                </a:extLst>
              </p:cNvPr>
              <p:cNvSpPr/>
              <p:nvPr/>
            </p:nvSpPr>
            <p:spPr>
              <a:xfrm>
                <a:off x="8864165" y="1621563"/>
                <a:ext cx="621792" cy="100584"/>
              </a:xfrm>
              <a:prstGeom prst="rect">
                <a:avLst/>
              </a:prstGeom>
              <a:solidFill>
                <a:srgbClr val="171C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" name="Flecha: a la derecha 8">
                <a:extLst>
                  <a:ext uri="{FF2B5EF4-FFF2-40B4-BE49-F238E27FC236}">
                    <a16:creationId xmlns:a16="http://schemas.microsoft.com/office/drawing/2014/main" id="{3EA77878-427D-B586-2216-E739736FE875}"/>
                  </a:ext>
                </a:extLst>
              </p:cNvPr>
              <p:cNvSpPr/>
              <p:nvPr/>
            </p:nvSpPr>
            <p:spPr>
              <a:xfrm>
                <a:off x="9586312" y="1561228"/>
                <a:ext cx="1001532" cy="216000"/>
              </a:xfrm>
              <a:prstGeom prst="rightArrow">
                <a:avLst/>
              </a:prstGeom>
              <a:solidFill>
                <a:srgbClr val="171C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2CC3FFA-8708-D18E-DBCB-9FC16261E81B}"/>
                  </a:ext>
                </a:extLst>
              </p:cNvPr>
              <p:cNvSpPr txBox="1"/>
              <p:nvPr/>
            </p:nvSpPr>
            <p:spPr>
              <a:xfrm>
                <a:off x="8126510" y="1316538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4,5%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38D99C4-C586-CF95-A5D8-C3ADEFA4E535}"/>
                  </a:ext>
                </a:extLst>
              </p:cNvPr>
              <p:cNvSpPr txBox="1"/>
              <p:nvPr/>
            </p:nvSpPr>
            <p:spPr>
              <a:xfrm>
                <a:off x="8807544" y="1306543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solidFill>
                      <a:srgbClr val="20358B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17,8%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B73DE84-BAE3-CE5D-88C9-F7D3B9F14A14}"/>
                  </a:ext>
                </a:extLst>
              </p:cNvPr>
              <p:cNvSpPr txBox="1"/>
              <p:nvPr/>
            </p:nvSpPr>
            <p:spPr>
              <a:xfrm>
                <a:off x="9511416" y="1306544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77,7%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5BE2EE4-035B-A776-5B02-EA85B9015582}"/>
                  </a:ext>
                </a:extLst>
              </p:cNvPr>
              <p:cNvSpPr txBox="1"/>
              <p:nvPr/>
            </p:nvSpPr>
            <p:spPr>
              <a:xfrm>
                <a:off x="8118639" y="1703692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1S.23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1E7D016-3148-6B86-D175-BCC1D795DCAE}"/>
                  </a:ext>
                </a:extLst>
              </p:cNvPr>
              <p:cNvSpPr txBox="1"/>
              <p:nvPr/>
            </p:nvSpPr>
            <p:spPr>
              <a:xfrm>
                <a:off x="8800413" y="1694295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2S.23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88DB07-7607-9FE5-ACDE-821E2F3D6C5B}"/>
                  </a:ext>
                </a:extLst>
              </p:cNvPr>
              <p:cNvSpPr txBox="1"/>
              <p:nvPr/>
            </p:nvSpPr>
            <p:spPr>
              <a:xfrm>
                <a:off x="9539829" y="1692491"/>
                <a:ext cx="1048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Posterior 2023</a:t>
                </a:r>
              </a:p>
            </p:txBody>
          </p:sp>
        </p:grp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FD1E79-A1F1-7566-E91C-636A993995AC}"/>
              </a:ext>
            </a:extLst>
          </p:cNvPr>
          <p:cNvSpPr txBox="1"/>
          <p:nvPr/>
        </p:nvSpPr>
        <p:spPr>
          <a:xfrm>
            <a:off x="264040" y="1456356"/>
            <a:ext cx="7521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Generalizada </a:t>
            </a: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valoración negativa</a:t>
            </a: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sobre la </a:t>
            </a: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situación económica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148B1C9-4CBE-F637-9F53-3381DFDC9D0E}"/>
              </a:ext>
            </a:extLst>
          </p:cNvPr>
          <p:cNvSpPr txBox="1"/>
          <p:nvPr/>
        </p:nvSpPr>
        <p:spPr>
          <a:xfrm>
            <a:off x="7732893" y="1675475"/>
            <a:ext cx="194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≈62% </a:t>
            </a:r>
          </a:p>
          <a:p>
            <a:pPr algn="ctr"/>
            <a:r>
              <a:rPr lang="es-ES" sz="11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encuestados</a:t>
            </a:r>
            <a:endParaRPr lang="es-ES" sz="1600" b="1" dirty="0">
              <a:solidFill>
                <a:srgbClr val="171C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3" name="Straight Connector 256">
            <a:extLst>
              <a:ext uri="{FF2B5EF4-FFF2-40B4-BE49-F238E27FC236}">
                <a16:creationId xmlns:a16="http://schemas.microsoft.com/office/drawing/2014/main" id="{889A0EF6-D347-3570-DFDB-22AFF7D4B22C}"/>
              </a:ext>
            </a:extLst>
          </p:cNvPr>
          <p:cNvCxnSpPr>
            <a:cxnSpLocks/>
          </p:cNvCxnSpPr>
          <p:nvPr/>
        </p:nvCxnSpPr>
        <p:spPr>
          <a:xfrm>
            <a:off x="282153" y="1502999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E57A22-A106-76DB-0FB0-E68056B562CE}"/>
              </a:ext>
            </a:extLst>
          </p:cNvPr>
          <p:cNvSpPr txBox="1"/>
          <p:nvPr/>
        </p:nvSpPr>
        <p:spPr>
          <a:xfrm>
            <a:off x="9489491" y="1689188"/>
            <a:ext cx="194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≈72% </a:t>
            </a:r>
          </a:p>
          <a:p>
            <a:pPr algn="ctr"/>
            <a:r>
              <a:rPr lang="es-ES" sz="11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encuestados</a:t>
            </a:r>
            <a:endParaRPr lang="es-ES" sz="1600" b="1" dirty="0">
              <a:solidFill>
                <a:srgbClr val="171C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A86E9-1C21-3E8C-F3BC-BB9A98E41E7B}"/>
              </a:ext>
            </a:extLst>
          </p:cNvPr>
          <p:cNvSpPr txBox="1"/>
          <p:nvPr/>
        </p:nvSpPr>
        <p:spPr>
          <a:xfrm>
            <a:off x="9455832" y="1198399"/>
            <a:ext cx="1942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Perspectivas</a:t>
            </a:r>
          </a:p>
          <a:p>
            <a:pPr algn="ctr"/>
            <a:r>
              <a:rPr lang="es-ES" sz="14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4CFBA9-C9AD-EEAB-145C-F9A7E555E0E9}"/>
              </a:ext>
            </a:extLst>
          </p:cNvPr>
          <p:cNvSpPr txBox="1"/>
          <p:nvPr/>
        </p:nvSpPr>
        <p:spPr>
          <a:xfrm>
            <a:off x="262612" y="2718105"/>
            <a:ext cx="648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Impacto </a:t>
            </a: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elevado</a:t>
            </a:r>
            <a:r>
              <a:rPr lang="es-ES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los </a:t>
            </a:r>
            <a:r>
              <a:rPr lang="es-ES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riesgos globales sobre…</a:t>
            </a:r>
          </a:p>
        </p:txBody>
      </p:sp>
      <p:cxnSp>
        <p:nvCxnSpPr>
          <p:cNvPr id="41" name="Straight Connector 256">
            <a:extLst>
              <a:ext uri="{FF2B5EF4-FFF2-40B4-BE49-F238E27FC236}">
                <a16:creationId xmlns:a16="http://schemas.microsoft.com/office/drawing/2014/main" id="{57D99DC7-D8A2-8077-C435-A9394A2E24C6}"/>
              </a:ext>
            </a:extLst>
          </p:cNvPr>
          <p:cNvCxnSpPr>
            <a:cxnSpLocks/>
          </p:cNvCxnSpPr>
          <p:nvPr/>
        </p:nvCxnSpPr>
        <p:spPr>
          <a:xfrm>
            <a:off x="280725" y="2711480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9">
            <a:extLst>
              <a:ext uri="{FF2B5EF4-FFF2-40B4-BE49-F238E27FC236}">
                <a16:creationId xmlns:a16="http://schemas.microsoft.com/office/drawing/2014/main" id="{9F61876F-BAAA-E534-B003-D79379EA54DE}"/>
              </a:ext>
            </a:extLst>
          </p:cNvPr>
          <p:cNvGrpSpPr/>
          <p:nvPr/>
        </p:nvGrpSpPr>
        <p:grpSpPr>
          <a:xfrm>
            <a:off x="331204" y="4060002"/>
            <a:ext cx="2813648" cy="803004"/>
            <a:chOff x="1149469" y="3583821"/>
            <a:chExt cx="2813648" cy="803004"/>
          </a:xfrm>
        </p:grpSpPr>
        <p:grpSp>
          <p:nvGrpSpPr>
            <p:cNvPr id="46" name="Group 40">
              <a:extLst>
                <a:ext uri="{FF2B5EF4-FFF2-40B4-BE49-F238E27FC236}">
                  <a16:creationId xmlns:a16="http://schemas.microsoft.com/office/drawing/2014/main" id="{46542976-70A3-9B09-0CF4-5272D0EEB8E4}"/>
                </a:ext>
              </a:extLst>
            </p:cNvPr>
            <p:cNvGrpSpPr/>
            <p:nvPr/>
          </p:nvGrpSpPr>
          <p:grpSpPr>
            <a:xfrm>
              <a:off x="1149469" y="3583821"/>
              <a:ext cx="793614" cy="803004"/>
              <a:chOff x="1198432" y="3723181"/>
              <a:chExt cx="970008" cy="981483"/>
            </a:xfrm>
          </p:grpSpPr>
          <p:grpSp>
            <p:nvGrpSpPr>
              <p:cNvPr id="53" name="Group 34">
                <a:extLst>
                  <a:ext uri="{FF2B5EF4-FFF2-40B4-BE49-F238E27FC236}">
                    <a16:creationId xmlns:a16="http://schemas.microsoft.com/office/drawing/2014/main" id="{852E6356-E628-35A2-01E5-380F5AF47720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55" name="Oval 32">
                  <a:extLst>
                    <a:ext uri="{FF2B5EF4-FFF2-40B4-BE49-F238E27FC236}">
                      <a16:creationId xmlns:a16="http://schemas.microsoft.com/office/drawing/2014/main" id="{857A87B8-83F9-D0D3-2569-06288C241844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56" name="Arc 33">
                  <a:extLst>
                    <a:ext uri="{FF2B5EF4-FFF2-40B4-BE49-F238E27FC236}">
                      <a16:creationId xmlns:a16="http://schemas.microsoft.com/office/drawing/2014/main" id="{01E20F26-4350-7DFD-965E-59CB98F35FD6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13104835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54" name="TextBox 35">
                <a:extLst>
                  <a:ext uri="{FF2B5EF4-FFF2-40B4-BE49-F238E27FC236}">
                    <a16:creationId xmlns:a16="http://schemas.microsoft.com/office/drawing/2014/main" id="{6C5C8F54-EBEF-C7B0-2CEC-940846584230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3" cy="3761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84,6%</a:t>
                </a:r>
              </a:p>
            </p:txBody>
          </p:sp>
        </p:grp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id="{016B82A9-8800-E098-A8B8-6BCDDEAA25D9}"/>
                </a:ext>
              </a:extLst>
            </p:cNvPr>
            <p:cNvSpPr txBox="1"/>
            <p:nvPr/>
          </p:nvSpPr>
          <p:spPr>
            <a:xfrm>
              <a:off x="2099248" y="3583821"/>
              <a:ext cx="1863869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Alteración flujos comerciales globales por guerra Ucrania</a:t>
              </a:r>
            </a:p>
          </p:txBody>
        </p:sp>
      </p:grpSp>
      <p:grpSp>
        <p:nvGrpSpPr>
          <p:cNvPr id="57" name="Group 9">
            <a:extLst>
              <a:ext uri="{FF2B5EF4-FFF2-40B4-BE49-F238E27FC236}">
                <a16:creationId xmlns:a16="http://schemas.microsoft.com/office/drawing/2014/main" id="{091F1211-1CF4-A6DF-2116-09FC57412AF0}"/>
              </a:ext>
            </a:extLst>
          </p:cNvPr>
          <p:cNvGrpSpPr/>
          <p:nvPr/>
        </p:nvGrpSpPr>
        <p:grpSpPr>
          <a:xfrm>
            <a:off x="6855767" y="3950472"/>
            <a:ext cx="2510423" cy="803004"/>
            <a:chOff x="1149469" y="3583821"/>
            <a:chExt cx="2510423" cy="803004"/>
          </a:xfrm>
        </p:grpSpPr>
        <p:grpSp>
          <p:nvGrpSpPr>
            <p:cNvPr id="58" name="Group 40">
              <a:extLst>
                <a:ext uri="{FF2B5EF4-FFF2-40B4-BE49-F238E27FC236}">
                  <a16:creationId xmlns:a16="http://schemas.microsoft.com/office/drawing/2014/main" id="{BCCDF3F0-4845-5B76-6A28-049503F75DBB}"/>
                </a:ext>
              </a:extLst>
            </p:cNvPr>
            <p:cNvGrpSpPr/>
            <p:nvPr/>
          </p:nvGrpSpPr>
          <p:grpSpPr>
            <a:xfrm>
              <a:off x="1149469" y="3583821"/>
              <a:ext cx="793614" cy="803004"/>
              <a:chOff x="1198432" y="3723181"/>
              <a:chExt cx="970008" cy="981483"/>
            </a:xfrm>
          </p:grpSpPr>
          <p:grpSp>
            <p:nvGrpSpPr>
              <p:cNvPr id="60" name="Group 34">
                <a:extLst>
                  <a:ext uri="{FF2B5EF4-FFF2-40B4-BE49-F238E27FC236}">
                    <a16:creationId xmlns:a16="http://schemas.microsoft.com/office/drawing/2014/main" id="{111F34AD-6F89-7088-8196-E3EE1622676B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63" name="Oval 32">
                  <a:extLst>
                    <a:ext uri="{FF2B5EF4-FFF2-40B4-BE49-F238E27FC236}">
                      <a16:creationId xmlns:a16="http://schemas.microsoft.com/office/drawing/2014/main" id="{A3B709D4-DD37-69BF-9D3E-5A9CC1CC026F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64" name="Arc 33">
                  <a:extLst>
                    <a:ext uri="{FF2B5EF4-FFF2-40B4-BE49-F238E27FC236}">
                      <a16:creationId xmlns:a16="http://schemas.microsoft.com/office/drawing/2014/main" id="{6DDC8EAC-B3D0-BFE1-8223-64E86D1DEDEC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14405428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62" name="TextBox 35">
                <a:extLst>
                  <a:ext uri="{FF2B5EF4-FFF2-40B4-BE49-F238E27FC236}">
                    <a16:creationId xmlns:a16="http://schemas.microsoft.com/office/drawing/2014/main" id="{3E46FE9C-D545-867C-4582-0ED049EB6D7A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3" cy="3761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93%</a:t>
                </a:r>
              </a:p>
            </p:txBody>
          </p:sp>
        </p:grpSp>
        <p:sp>
          <p:nvSpPr>
            <p:cNvPr id="59" name="TextBox 39">
              <a:extLst>
                <a:ext uri="{FF2B5EF4-FFF2-40B4-BE49-F238E27FC236}">
                  <a16:creationId xmlns:a16="http://schemas.microsoft.com/office/drawing/2014/main" id="{0FB886A5-8635-BF41-7717-5CE954CED791}"/>
                </a:ext>
              </a:extLst>
            </p:cNvPr>
            <p:cNvSpPr txBox="1"/>
            <p:nvPr/>
          </p:nvSpPr>
          <p:spPr>
            <a:xfrm>
              <a:off x="2085546" y="3692677"/>
              <a:ext cx="157434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Incremento costes energía</a:t>
              </a:r>
            </a:p>
          </p:txBody>
        </p:sp>
      </p:grpSp>
      <p:grpSp>
        <p:nvGrpSpPr>
          <p:cNvPr id="65" name="Group 9">
            <a:extLst>
              <a:ext uri="{FF2B5EF4-FFF2-40B4-BE49-F238E27FC236}">
                <a16:creationId xmlns:a16="http://schemas.microsoft.com/office/drawing/2014/main" id="{7A333379-8DE8-0475-7154-60AD23E3E5D9}"/>
              </a:ext>
            </a:extLst>
          </p:cNvPr>
          <p:cNvGrpSpPr/>
          <p:nvPr/>
        </p:nvGrpSpPr>
        <p:grpSpPr>
          <a:xfrm>
            <a:off x="9400373" y="3975058"/>
            <a:ext cx="2681837" cy="803004"/>
            <a:chOff x="1149469" y="3583821"/>
            <a:chExt cx="2681837" cy="803004"/>
          </a:xfrm>
        </p:grpSpPr>
        <p:grpSp>
          <p:nvGrpSpPr>
            <p:cNvPr id="66" name="Group 40">
              <a:extLst>
                <a:ext uri="{FF2B5EF4-FFF2-40B4-BE49-F238E27FC236}">
                  <a16:creationId xmlns:a16="http://schemas.microsoft.com/office/drawing/2014/main" id="{6D50CC76-BED5-8AF6-B2DA-CE14789194BC}"/>
                </a:ext>
              </a:extLst>
            </p:cNvPr>
            <p:cNvGrpSpPr/>
            <p:nvPr/>
          </p:nvGrpSpPr>
          <p:grpSpPr>
            <a:xfrm>
              <a:off x="1149469" y="3583821"/>
              <a:ext cx="793614" cy="803004"/>
              <a:chOff x="1198432" y="3723181"/>
              <a:chExt cx="970008" cy="981483"/>
            </a:xfrm>
          </p:grpSpPr>
          <p:grpSp>
            <p:nvGrpSpPr>
              <p:cNvPr id="68" name="Group 34">
                <a:extLst>
                  <a:ext uri="{FF2B5EF4-FFF2-40B4-BE49-F238E27FC236}">
                    <a16:creationId xmlns:a16="http://schemas.microsoft.com/office/drawing/2014/main" id="{E2E293DF-8BB8-9835-C8CC-595E8E1ACCD7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70" name="Oval 32">
                  <a:extLst>
                    <a:ext uri="{FF2B5EF4-FFF2-40B4-BE49-F238E27FC236}">
                      <a16:creationId xmlns:a16="http://schemas.microsoft.com/office/drawing/2014/main" id="{6BE8E9CD-4468-9EE8-10ED-1776A3881232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71" name="Arc 33">
                  <a:extLst>
                    <a:ext uri="{FF2B5EF4-FFF2-40B4-BE49-F238E27FC236}">
                      <a16:creationId xmlns:a16="http://schemas.microsoft.com/office/drawing/2014/main" id="{DD58A7B3-C701-56C7-DEB4-97C149CEACDC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14289401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69" name="TextBox 35">
                <a:extLst>
                  <a:ext uri="{FF2B5EF4-FFF2-40B4-BE49-F238E27FC236}">
                    <a16:creationId xmlns:a16="http://schemas.microsoft.com/office/drawing/2014/main" id="{31BB668E-07F2-F971-C97C-3BF3D5247107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3" cy="3761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91%</a:t>
                </a:r>
              </a:p>
            </p:txBody>
          </p:sp>
        </p:grpSp>
        <p:sp>
          <p:nvSpPr>
            <p:cNvPr id="67" name="TextBox 39">
              <a:extLst>
                <a:ext uri="{FF2B5EF4-FFF2-40B4-BE49-F238E27FC236}">
                  <a16:creationId xmlns:a16="http://schemas.microsoft.com/office/drawing/2014/main" id="{774093B9-7E2B-6233-27B3-A788F81752AF}"/>
                </a:ext>
              </a:extLst>
            </p:cNvPr>
            <p:cNvSpPr txBox="1"/>
            <p:nvPr/>
          </p:nvSpPr>
          <p:spPr>
            <a:xfrm>
              <a:off x="2062481" y="3689578"/>
              <a:ext cx="176882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Crisis global de suministros</a:t>
              </a:r>
            </a:p>
          </p:txBody>
        </p:sp>
      </p:grpSp>
      <p:grpSp>
        <p:nvGrpSpPr>
          <p:cNvPr id="79" name="Group 9">
            <a:extLst>
              <a:ext uri="{FF2B5EF4-FFF2-40B4-BE49-F238E27FC236}">
                <a16:creationId xmlns:a16="http://schemas.microsoft.com/office/drawing/2014/main" id="{0E6D9E35-42E6-7FDA-4B72-B1BADFF8527B}"/>
              </a:ext>
            </a:extLst>
          </p:cNvPr>
          <p:cNvGrpSpPr/>
          <p:nvPr/>
        </p:nvGrpSpPr>
        <p:grpSpPr>
          <a:xfrm>
            <a:off x="3665579" y="3995662"/>
            <a:ext cx="3195717" cy="803004"/>
            <a:chOff x="1149469" y="3583821"/>
            <a:chExt cx="3195717" cy="803004"/>
          </a:xfrm>
        </p:grpSpPr>
        <p:grpSp>
          <p:nvGrpSpPr>
            <p:cNvPr id="80" name="Group 40">
              <a:extLst>
                <a:ext uri="{FF2B5EF4-FFF2-40B4-BE49-F238E27FC236}">
                  <a16:creationId xmlns:a16="http://schemas.microsoft.com/office/drawing/2014/main" id="{1F7014AB-33E6-B351-A33D-2D4E6CCAB352}"/>
                </a:ext>
              </a:extLst>
            </p:cNvPr>
            <p:cNvGrpSpPr/>
            <p:nvPr/>
          </p:nvGrpSpPr>
          <p:grpSpPr>
            <a:xfrm>
              <a:off x="1149469" y="3583821"/>
              <a:ext cx="793614" cy="803004"/>
              <a:chOff x="1198432" y="3723181"/>
              <a:chExt cx="970008" cy="981483"/>
            </a:xfrm>
          </p:grpSpPr>
          <p:grpSp>
            <p:nvGrpSpPr>
              <p:cNvPr id="92" name="Group 34">
                <a:extLst>
                  <a:ext uri="{FF2B5EF4-FFF2-40B4-BE49-F238E27FC236}">
                    <a16:creationId xmlns:a16="http://schemas.microsoft.com/office/drawing/2014/main" id="{F7FEDDA5-21C5-BA03-62FE-C613B8E7D4F8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94" name="Oval 32">
                  <a:extLst>
                    <a:ext uri="{FF2B5EF4-FFF2-40B4-BE49-F238E27FC236}">
                      <a16:creationId xmlns:a16="http://schemas.microsoft.com/office/drawing/2014/main" id="{14A4B0B9-1A32-65C4-3F54-9B8650269C11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95" name="Arc 33">
                  <a:extLst>
                    <a:ext uri="{FF2B5EF4-FFF2-40B4-BE49-F238E27FC236}">
                      <a16:creationId xmlns:a16="http://schemas.microsoft.com/office/drawing/2014/main" id="{0B8C3181-95EB-6C59-D07F-228688FFF37B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13213423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93" name="TextBox 35">
                <a:extLst>
                  <a:ext uri="{FF2B5EF4-FFF2-40B4-BE49-F238E27FC236}">
                    <a16:creationId xmlns:a16="http://schemas.microsoft.com/office/drawing/2014/main" id="{D0629320-464B-FB4F-338D-0D2CA4E8C901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3" cy="3761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87%</a:t>
                </a:r>
              </a:p>
            </p:txBody>
          </p:sp>
        </p:grpSp>
        <p:sp>
          <p:nvSpPr>
            <p:cNvPr id="81" name="TextBox 39">
              <a:extLst>
                <a:ext uri="{FF2B5EF4-FFF2-40B4-BE49-F238E27FC236}">
                  <a16:creationId xmlns:a16="http://schemas.microsoft.com/office/drawing/2014/main" id="{21EA3BF0-7CF2-52B6-C47F-F967D35BFB87}"/>
                </a:ext>
              </a:extLst>
            </p:cNvPr>
            <p:cNvSpPr txBox="1"/>
            <p:nvPr/>
          </p:nvSpPr>
          <p:spPr>
            <a:xfrm>
              <a:off x="2085545" y="3605563"/>
              <a:ext cx="225964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Cambio en política monetaria por tensiones inflacionistas</a:t>
              </a:r>
            </a:p>
          </p:txBody>
        </p:sp>
      </p:grpSp>
      <p:sp>
        <p:nvSpPr>
          <p:cNvPr id="97" name="CuadroTexto 96">
            <a:extLst>
              <a:ext uri="{FF2B5EF4-FFF2-40B4-BE49-F238E27FC236}">
                <a16:creationId xmlns:a16="http://schemas.microsoft.com/office/drawing/2014/main" id="{96E7B207-1B7B-0C9A-9DB3-EEFF3E05937F}"/>
              </a:ext>
            </a:extLst>
          </p:cNvPr>
          <p:cNvSpPr txBox="1"/>
          <p:nvPr/>
        </p:nvSpPr>
        <p:spPr>
          <a:xfrm>
            <a:off x="3507228" y="3118339"/>
            <a:ext cx="209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6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 </a:t>
            </a:r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recuperación </a:t>
            </a:r>
            <a:r>
              <a:rPr lang="es-ES" sz="16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la </a:t>
            </a:r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economía española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795B091A-0180-11CB-AA0B-1E89924B1F24}"/>
              </a:ext>
            </a:extLst>
          </p:cNvPr>
          <p:cNvSpPr txBox="1"/>
          <p:nvPr/>
        </p:nvSpPr>
        <p:spPr>
          <a:xfrm>
            <a:off x="300015" y="3125888"/>
            <a:ext cx="209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6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 </a:t>
            </a:r>
            <a:r>
              <a:rPr lang="es-ES" sz="16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economía europea y resto del mundo</a:t>
            </a:r>
          </a:p>
        </p:txBody>
      </p:sp>
      <p:sp>
        <p:nvSpPr>
          <p:cNvPr id="100" name="Flecha: a la derecha 99">
            <a:extLst>
              <a:ext uri="{FF2B5EF4-FFF2-40B4-BE49-F238E27FC236}">
                <a16:creationId xmlns:a16="http://schemas.microsoft.com/office/drawing/2014/main" id="{443673BC-3FF6-69D4-F8CC-81D0D6F7C1CA}"/>
              </a:ext>
            </a:extLst>
          </p:cNvPr>
          <p:cNvSpPr/>
          <p:nvPr/>
        </p:nvSpPr>
        <p:spPr>
          <a:xfrm rot="5400000">
            <a:off x="1172250" y="3704279"/>
            <a:ext cx="216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Flecha: a la derecha 102">
            <a:extLst>
              <a:ext uri="{FF2B5EF4-FFF2-40B4-BE49-F238E27FC236}">
                <a16:creationId xmlns:a16="http://schemas.microsoft.com/office/drawing/2014/main" id="{0908518E-C474-64B3-35E1-E9D0CC9C4607}"/>
              </a:ext>
            </a:extLst>
          </p:cNvPr>
          <p:cNvSpPr/>
          <p:nvPr/>
        </p:nvSpPr>
        <p:spPr>
          <a:xfrm rot="5400000">
            <a:off x="4452409" y="3694305"/>
            <a:ext cx="216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59C56E75-B1FD-1522-7879-32CC8C45C958}"/>
              </a:ext>
            </a:extLst>
          </p:cNvPr>
          <p:cNvCxnSpPr/>
          <p:nvPr/>
        </p:nvCxnSpPr>
        <p:spPr>
          <a:xfrm>
            <a:off x="3238856" y="3322590"/>
            <a:ext cx="0" cy="15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8780F34-96FC-E3A8-D625-6C907563317C}"/>
              </a:ext>
            </a:extLst>
          </p:cNvPr>
          <p:cNvSpPr/>
          <p:nvPr/>
        </p:nvSpPr>
        <p:spPr>
          <a:xfrm>
            <a:off x="248972" y="983244"/>
            <a:ext cx="3960000" cy="324877"/>
          </a:xfrm>
          <a:prstGeom prst="roundRect">
            <a:avLst/>
          </a:prstGeom>
          <a:solidFill>
            <a:srgbClr val="20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Situación economía española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8EB46A5-2934-FD3F-7C55-F73D9BD6101C}"/>
              </a:ext>
            </a:extLst>
          </p:cNvPr>
          <p:cNvSpPr/>
          <p:nvPr/>
        </p:nvSpPr>
        <p:spPr>
          <a:xfrm>
            <a:off x="9491476" y="5338508"/>
            <a:ext cx="1944000" cy="324000"/>
          </a:xfrm>
          <a:prstGeom prst="roundRect">
            <a:avLst/>
          </a:prstGeom>
          <a:solidFill>
            <a:srgbClr val="E9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C9427C-985B-8910-98C7-B44A542DB25B}"/>
              </a:ext>
            </a:extLst>
          </p:cNvPr>
          <p:cNvSpPr txBox="1"/>
          <p:nvPr/>
        </p:nvSpPr>
        <p:spPr>
          <a:xfrm>
            <a:off x="295261" y="5702554"/>
            <a:ext cx="39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Valoración </a:t>
            </a: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sobre </a:t>
            </a:r>
            <a:r>
              <a:rPr lang="es-ES" sz="20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situación sector </a:t>
            </a: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el que opera</a:t>
            </a:r>
          </a:p>
        </p:txBody>
      </p:sp>
      <p:cxnSp>
        <p:nvCxnSpPr>
          <p:cNvPr id="17" name="Straight Connector 256">
            <a:extLst>
              <a:ext uri="{FF2B5EF4-FFF2-40B4-BE49-F238E27FC236}">
                <a16:creationId xmlns:a16="http://schemas.microsoft.com/office/drawing/2014/main" id="{752B63B0-DA9C-9E3D-53E8-099C6AEB18B1}"/>
              </a:ext>
            </a:extLst>
          </p:cNvPr>
          <p:cNvCxnSpPr>
            <a:cxnSpLocks/>
          </p:cNvCxnSpPr>
          <p:nvPr/>
        </p:nvCxnSpPr>
        <p:spPr>
          <a:xfrm>
            <a:off x="295261" y="5667134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26E195-3DDE-3A7E-3A23-B10D025E69F8}"/>
              </a:ext>
            </a:extLst>
          </p:cNvPr>
          <p:cNvSpPr txBox="1"/>
          <p:nvPr/>
        </p:nvSpPr>
        <p:spPr>
          <a:xfrm>
            <a:off x="9528421" y="5338583"/>
            <a:ext cx="194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Perspectivas - </a:t>
            </a:r>
            <a:r>
              <a:rPr lang="es-ES" sz="14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864A925-6E34-8F93-0FF3-A06AF3E44360}"/>
              </a:ext>
            </a:extLst>
          </p:cNvPr>
          <p:cNvSpPr/>
          <p:nvPr/>
        </p:nvSpPr>
        <p:spPr>
          <a:xfrm>
            <a:off x="248972" y="5159543"/>
            <a:ext cx="3960000" cy="324877"/>
          </a:xfrm>
          <a:prstGeom prst="roundRect">
            <a:avLst/>
          </a:prstGeom>
          <a:solidFill>
            <a:srgbClr val="20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Situación del sector y de la empresa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0DE99A2-5C88-0570-2FA4-D7562558F212}"/>
              </a:ext>
            </a:extLst>
          </p:cNvPr>
          <p:cNvGrpSpPr/>
          <p:nvPr/>
        </p:nvGrpSpPr>
        <p:grpSpPr>
          <a:xfrm>
            <a:off x="4387563" y="5422296"/>
            <a:ext cx="2483002" cy="1137532"/>
            <a:chOff x="6855767" y="1154232"/>
            <a:chExt cx="2483002" cy="1280799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4F334D0-F447-89DE-F434-E49F9FF91434}"/>
                </a:ext>
              </a:extLst>
            </p:cNvPr>
            <p:cNvGrpSpPr/>
            <p:nvPr/>
          </p:nvGrpSpPr>
          <p:grpSpPr>
            <a:xfrm>
              <a:off x="7041184" y="1154232"/>
              <a:ext cx="1942813" cy="307777"/>
              <a:chOff x="8104866" y="1038027"/>
              <a:chExt cx="1942813" cy="307777"/>
            </a:xfrm>
          </p:grpSpPr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id="{3448FD97-C152-F5C6-ED1D-6D9E82916CAE}"/>
                  </a:ext>
                </a:extLst>
              </p:cNvPr>
              <p:cNvSpPr/>
              <p:nvPr/>
            </p:nvSpPr>
            <p:spPr>
              <a:xfrm>
                <a:off x="8154394" y="1038027"/>
                <a:ext cx="1872000" cy="307777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dirty="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080F0969-E035-3E54-9028-9F98D4974846}"/>
                  </a:ext>
                </a:extLst>
              </p:cNvPr>
              <p:cNvSpPr txBox="1"/>
              <p:nvPr/>
            </p:nvSpPr>
            <p:spPr>
              <a:xfrm>
                <a:off x="8104866" y="1038027"/>
                <a:ext cx="19428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Actual  - </a:t>
                </a:r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2022</a:t>
                </a:r>
              </a:p>
            </p:txBody>
          </p:sp>
        </p:grpSp>
        <p:graphicFrame>
          <p:nvGraphicFramePr>
            <p:cNvPr id="28" name="Gráfico 27">
              <a:extLst>
                <a:ext uri="{FF2B5EF4-FFF2-40B4-BE49-F238E27FC236}">
                  <a16:creationId xmlns:a16="http://schemas.microsoft.com/office/drawing/2014/main" id="{F05F7AA2-ADA2-507B-AF2A-7E1EC1C36E4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855767" y="1243335"/>
            <a:ext cx="2483002" cy="1191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A71479A5-64EF-E99B-2C0A-EBA7CB6A54A2}"/>
              </a:ext>
            </a:extLst>
          </p:cNvPr>
          <p:cNvGraphicFramePr>
            <a:graphicFrameLocks/>
          </p:cNvGraphicFramePr>
          <p:nvPr/>
        </p:nvGraphicFramePr>
        <p:xfrm>
          <a:off x="9193118" y="5585802"/>
          <a:ext cx="2637711" cy="86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CF559EEA-006B-A275-5E3E-B657B87779EE}"/>
              </a:ext>
            </a:extLst>
          </p:cNvPr>
          <p:cNvSpPr/>
          <p:nvPr/>
        </p:nvSpPr>
        <p:spPr>
          <a:xfrm>
            <a:off x="7289517" y="5984196"/>
            <a:ext cx="1560359" cy="14086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091CB1A-2B67-C2AA-BE79-879C5E3EB6E0}"/>
              </a:ext>
            </a:extLst>
          </p:cNvPr>
          <p:cNvSpPr txBox="1"/>
          <p:nvPr/>
        </p:nvSpPr>
        <p:spPr>
          <a:xfrm>
            <a:off x="7214165" y="5749418"/>
            <a:ext cx="2099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11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EMPEORAMIENTO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C7264C43-A193-8450-2210-D4CC98B4EE8F}"/>
              </a:ext>
            </a:extLst>
          </p:cNvPr>
          <p:cNvSpPr/>
          <p:nvPr/>
        </p:nvSpPr>
        <p:spPr>
          <a:xfrm>
            <a:off x="3827963" y="5880223"/>
            <a:ext cx="216000" cy="235549"/>
          </a:xfrm>
          <a:prstGeom prst="rightArrow">
            <a:avLst>
              <a:gd name="adj1" fmla="val 50000"/>
              <a:gd name="adj2" fmla="val 5368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8CD37F09-B953-3CC7-0A5C-71FF5743095B}"/>
              </a:ext>
            </a:extLst>
          </p:cNvPr>
          <p:cNvSpPr/>
          <p:nvPr/>
        </p:nvSpPr>
        <p:spPr>
          <a:xfrm>
            <a:off x="7700500" y="1557700"/>
            <a:ext cx="216000" cy="235549"/>
          </a:xfrm>
          <a:prstGeom prst="rightArrow">
            <a:avLst>
              <a:gd name="adj1" fmla="val 50000"/>
              <a:gd name="adj2" fmla="val 5368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02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260">
            <a:extLst>
              <a:ext uri="{FF2B5EF4-FFF2-40B4-BE49-F238E27FC236}">
                <a16:creationId xmlns:a16="http://schemas.microsoft.com/office/drawing/2014/main" id="{8BC1511F-4937-4F61-897D-40C50E5A4761}"/>
              </a:ext>
            </a:extLst>
          </p:cNvPr>
          <p:cNvSpPr txBox="1"/>
          <p:nvPr/>
        </p:nvSpPr>
        <p:spPr>
          <a:xfrm>
            <a:off x="7644867" y="45158"/>
            <a:ext cx="5237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1. Situación económica </a:t>
            </a:r>
          </a:p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     y perspectivas</a:t>
            </a:r>
            <a:endParaRPr lang="es-ES" sz="24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3BC5456-9983-41D6-AE13-1E1F4D76F754}"/>
              </a:ext>
            </a:extLst>
          </p:cNvPr>
          <p:cNvSpPr txBox="1"/>
          <p:nvPr/>
        </p:nvSpPr>
        <p:spPr>
          <a:xfrm>
            <a:off x="11472669" y="6501384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grpSp>
        <p:nvGrpSpPr>
          <p:cNvPr id="46" name="Group 40">
            <a:extLst>
              <a:ext uri="{FF2B5EF4-FFF2-40B4-BE49-F238E27FC236}">
                <a16:creationId xmlns:a16="http://schemas.microsoft.com/office/drawing/2014/main" id="{46542976-70A3-9B09-0CF4-5272D0EEB8E4}"/>
              </a:ext>
            </a:extLst>
          </p:cNvPr>
          <p:cNvGrpSpPr/>
          <p:nvPr/>
        </p:nvGrpSpPr>
        <p:grpSpPr>
          <a:xfrm>
            <a:off x="438105" y="1707759"/>
            <a:ext cx="684000" cy="684000"/>
            <a:chOff x="1198432" y="3723181"/>
            <a:chExt cx="970008" cy="981483"/>
          </a:xfrm>
        </p:grpSpPr>
        <p:grpSp>
          <p:nvGrpSpPr>
            <p:cNvPr id="53" name="Group 34">
              <a:extLst>
                <a:ext uri="{FF2B5EF4-FFF2-40B4-BE49-F238E27FC236}">
                  <a16:creationId xmlns:a16="http://schemas.microsoft.com/office/drawing/2014/main" id="{852E6356-E628-35A2-01E5-380F5AF47720}"/>
                </a:ext>
              </a:extLst>
            </p:cNvPr>
            <p:cNvGrpSpPr/>
            <p:nvPr/>
          </p:nvGrpSpPr>
          <p:grpSpPr>
            <a:xfrm>
              <a:off x="1198432" y="3723181"/>
              <a:ext cx="970008" cy="981483"/>
              <a:chOff x="1426550" y="3604173"/>
              <a:chExt cx="1290312" cy="1290312"/>
            </a:xfrm>
          </p:grpSpPr>
          <p:sp>
            <p:nvSpPr>
              <p:cNvPr id="55" name="Oval 32">
                <a:extLst>
                  <a:ext uri="{FF2B5EF4-FFF2-40B4-BE49-F238E27FC236}">
                    <a16:creationId xmlns:a16="http://schemas.microsoft.com/office/drawing/2014/main" id="{857A87B8-83F9-D0D3-2569-06288C241844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ellipse">
                <a:avLst/>
              </a:prstGeom>
              <a:noFill/>
              <a:ln w="190500">
                <a:solidFill>
                  <a:srgbClr val="171C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  <p:sp>
            <p:nvSpPr>
              <p:cNvPr id="56" name="Arc 33">
                <a:extLst>
                  <a:ext uri="{FF2B5EF4-FFF2-40B4-BE49-F238E27FC236}">
                    <a16:creationId xmlns:a16="http://schemas.microsoft.com/office/drawing/2014/main" id="{01E20F26-4350-7DFD-965E-59CB98F35FD6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arc">
                <a:avLst>
                  <a:gd name="adj1" fmla="val 16034951"/>
                  <a:gd name="adj2" fmla="val 2645759"/>
                </a:avLst>
              </a:prstGeom>
              <a:ln w="76200"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54" name="TextBox 35">
              <a:extLst>
                <a:ext uri="{FF2B5EF4-FFF2-40B4-BE49-F238E27FC236}">
                  <a16:creationId xmlns:a16="http://schemas.microsoft.com/office/drawing/2014/main" id="{6C5C8F54-EBEF-C7B0-2CEC-940846584230}"/>
                </a:ext>
              </a:extLst>
            </p:cNvPr>
            <p:cNvSpPr txBox="1"/>
            <p:nvPr/>
          </p:nvSpPr>
          <p:spPr>
            <a:xfrm>
              <a:off x="1263969" y="4016059"/>
              <a:ext cx="838934" cy="39747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49,7%</a:t>
              </a:r>
            </a:p>
          </p:txBody>
        </p:sp>
      </p:grpSp>
      <p:sp>
        <p:nvSpPr>
          <p:cNvPr id="52" name="TextBox 39">
            <a:extLst>
              <a:ext uri="{FF2B5EF4-FFF2-40B4-BE49-F238E27FC236}">
                <a16:creationId xmlns:a16="http://schemas.microsoft.com/office/drawing/2014/main" id="{016B82A9-8800-E098-A8B8-6BCDDEAA25D9}"/>
              </a:ext>
            </a:extLst>
          </p:cNvPr>
          <p:cNvSpPr txBox="1"/>
          <p:nvPr/>
        </p:nvSpPr>
        <p:spPr>
          <a:xfrm>
            <a:off x="1275983" y="1743813"/>
            <a:ext cx="18638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</a:rPr>
              <a:t>Conflicto</a:t>
            </a:r>
          </a:p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</a:rPr>
              <a:t> Ucrania</a:t>
            </a:r>
          </a:p>
        </p:txBody>
      </p:sp>
      <p:grpSp>
        <p:nvGrpSpPr>
          <p:cNvPr id="42" name="Group 40">
            <a:extLst>
              <a:ext uri="{FF2B5EF4-FFF2-40B4-BE49-F238E27FC236}">
                <a16:creationId xmlns:a16="http://schemas.microsoft.com/office/drawing/2014/main" id="{B867664F-03D6-3AB5-1070-7533099A103F}"/>
              </a:ext>
            </a:extLst>
          </p:cNvPr>
          <p:cNvGrpSpPr/>
          <p:nvPr/>
        </p:nvGrpSpPr>
        <p:grpSpPr>
          <a:xfrm>
            <a:off x="419923" y="3303160"/>
            <a:ext cx="684000" cy="684000"/>
            <a:chOff x="1198432" y="3723181"/>
            <a:chExt cx="970008" cy="981483"/>
          </a:xfrm>
        </p:grpSpPr>
        <p:grpSp>
          <p:nvGrpSpPr>
            <p:cNvPr id="44" name="Group 34">
              <a:extLst>
                <a:ext uri="{FF2B5EF4-FFF2-40B4-BE49-F238E27FC236}">
                  <a16:creationId xmlns:a16="http://schemas.microsoft.com/office/drawing/2014/main" id="{9FF26887-C6E2-3F36-CFA6-3B22B616BEAC}"/>
                </a:ext>
              </a:extLst>
            </p:cNvPr>
            <p:cNvGrpSpPr/>
            <p:nvPr/>
          </p:nvGrpSpPr>
          <p:grpSpPr>
            <a:xfrm>
              <a:off x="1198432" y="3723181"/>
              <a:ext cx="970008" cy="981483"/>
              <a:chOff x="1426550" y="3604173"/>
              <a:chExt cx="1290312" cy="1290312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24EC8687-BF54-EE9E-5885-4697F22D8DF3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ellipse">
                <a:avLst/>
              </a:prstGeom>
              <a:noFill/>
              <a:ln w="190500">
                <a:solidFill>
                  <a:srgbClr val="171C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  <p:sp>
            <p:nvSpPr>
              <p:cNvPr id="49" name="Arc 33">
                <a:extLst>
                  <a:ext uri="{FF2B5EF4-FFF2-40B4-BE49-F238E27FC236}">
                    <a16:creationId xmlns:a16="http://schemas.microsoft.com/office/drawing/2014/main" id="{00094E24-31B6-0A07-0445-E87E69D41E68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arc">
                <a:avLst>
                  <a:gd name="adj1" fmla="val 16034951"/>
                  <a:gd name="adj2" fmla="val 10418278"/>
                </a:avLst>
              </a:prstGeom>
              <a:ln w="76200"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389271C9-595E-555A-2F9D-4D0AB9E6E3E2}"/>
                </a:ext>
              </a:extLst>
            </p:cNvPr>
            <p:cNvSpPr txBox="1"/>
            <p:nvPr/>
          </p:nvSpPr>
          <p:spPr>
            <a:xfrm>
              <a:off x="1263969" y="4016059"/>
              <a:ext cx="838934" cy="39747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74,8%</a:t>
              </a:r>
            </a:p>
          </p:txBody>
        </p:sp>
      </p:grpSp>
      <p:sp>
        <p:nvSpPr>
          <p:cNvPr id="43" name="TextBox 39">
            <a:extLst>
              <a:ext uri="{FF2B5EF4-FFF2-40B4-BE49-F238E27FC236}">
                <a16:creationId xmlns:a16="http://schemas.microsoft.com/office/drawing/2014/main" id="{49AA3BF6-4488-DF52-6CC4-76CB5057A827}"/>
              </a:ext>
            </a:extLst>
          </p:cNvPr>
          <p:cNvSpPr txBox="1"/>
          <p:nvPr/>
        </p:nvSpPr>
        <p:spPr>
          <a:xfrm>
            <a:off x="1275983" y="3260249"/>
            <a:ext cx="156036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</a:rPr>
              <a:t>▲ precios energía y otras materias primas</a:t>
            </a:r>
          </a:p>
        </p:txBody>
      </p:sp>
      <p:grpSp>
        <p:nvGrpSpPr>
          <p:cNvPr id="51" name="Group 40">
            <a:extLst>
              <a:ext uri="{FF2B5EF4-FFF2-40B4-BE49-F238E27FC236}">
                <a16:creationId xmlns:a16="http://schemas.microsoft.com/office/drawing/2014/main" id="{73103CFB-D3DA-9F0E-3D29-E0C2129D6B56}"/>
              </a:ext>
            </a:extLst>
          </p:cNvPr>
          <p:cNvGrpSpPr/>
          <p:nvPr/>
        </p:nvGrpSpPr>
        <p:grpSpPr>
          <a:xfrm>
            <a:off x="433880" y="5275105"/>
            <a:ext cx="684000" cy="684000"/>
            <a:chOff x="1198432" y="3723181"/>
            <a:chExt cx="970008" cy="981483"/>
          </a:xfrm>
        </p:grpSpPr>
        <p:grpSp>
          <p:nvGrpSpPr>
            <p:cNvPr id="72" name="Group 34">
              <a:extLst>
                <a:ext uri="{FF2B5EF4-FFF2-40B4-BE49-F238E27FC236}">
                  <a16:creationId xmlns:a16="http://schemas.microsoft.com/office/drawing/2014/main" id="{C4433360-A209-20AB-437A-19BB22E642C4}"/>
                </a:ext>
              </a:extLst>
            </p:cNvPr>
            <p:cNvGrpSpPr/>
            <p:nvPr/>
          </p:nvGrpSpPr>
          <p:grpSpPr>
            <a:xfrm>
              <a:off x="1198432" y="3723181"/>
              <a:ext cx="970008" cy="981483"/>
              <a:chOff x="1426550" y="3604173"/>
              <a:chExt cx="1290312" cy="1290312"/>
            </a:xfrm>
          </p:grpSpPr>
          <p:sp>
            <p:nvSpPr>
              <p:cNvPr id="74" name="Oval 32">
                <a:extLst>
                  <a:ext uri="{FF2B5EF4-FFF2-40B4-BE49-F238E27FC236}">
                    <a16:creationId xmlns:a16="http://schemas.microsoft.com/office/drawing/2014/main" id="{AF1BFA77-2655-09F0-651A-D5191E0D8911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ellipse">
                <a:avLst/>
              </a:prstGeom>
              <a:noFill/>
              <a:ln w="190500">
                <a:solidFill>
                  <a:srgbClr val="171C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  <p:sp>
            <p:nvSpPr>
              <p:cNvPr id="76" name="Arc 33">
                <a:extLst>
                  <a:ext uri="{FF2B5EF4-FFF2-40B4-BE49-F238E27FC236}">
                    <a16:creationId xmlns:a16="http://schemas.microsoft.com/office/drawing/2014/main" id="{724E51EE-F28C-CDB3-00BD-477E722DE588}"/>
                  </a:ext>
                </a:extLst>
              </p:cNvPr>
              <p:cNvSpPr/>
              <p:nvPr/>
            </p:nvSpPr>
            <p:spPr>
              <a:xfrm>
                <a:off x="1426550" y="3604173"/>
                <a:ext cx="1290312" cy="1290312"/>
              </a:xfrm>
              <a:prstGeom prst="arc">
                <a:avLst>
                  <a:gd name="adj1" fmla="val 16034951"/>
                  <a:gd name="adj2" fmla="val 7412882"/>
                </a:avLst>
              </a:prstGeom>
              <a:ln w="76200"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es-ES" dirty="0"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73" name="TextBox 35">
              <a:extLst>
                <a:ext uri="{FF2B5EF4-FFF2-40B4-BE49-F238E27FC236}">
                  <a16:creationId xmlns:a16="http://schemas.microsoft.com/office/drawing/2014/main" id="{8F4DEB55-B2A5-9D77-8820-C51091B0C443}"/>
                </a:ext>
              </a:extLst>
            </p:cNvPr>
            <p:cNvSpPr txBox="1"/>
            <p:nvPr/>
          </p:nvSpPr>
          <p:spPr>
            <a:xfrm>
              <a:off x="1263969" y="4016059"/>
              <a:ext cx="838934" cy="39747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57,8%</a:t>
              </a:r>
            </a:p>
          </p:txBody>
        </p:sp>
      </p:grpSp>
      <p:sp>
        <p:nvSpPr>
          <p:cNvPr id="61" name="TextBox 39">
            <a:extLst>
              <a:ext uri="{FF2B5EF4-FFF2-40B4-BE49-F238E27FC236}">
                <a16:creationId xmlns:a16="http://schemas.microsoft.com/office/drawing/2014/main" id="{0ECFC052-CBA5-1017-406B-B5BC2E144104}"/>
              </a:ext>
            </a:extLst>
          </p:cNvPr>
          <p:cNvSpPr txBox="1"/>
          <p:nvPr/>
        </p:nvSpPr>
        <p:spPr>
          <a:xfrm>
            <a:off x="1275983" y="5232194"/>
            <a:ext cx="156036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</a:rPr>
              <a:t>Tensiones en cadena de suministros</a:t>
            </a:r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E7DD4999-B836-0CDE-13DB-0F02572307B2}"/>
              </a:ext>
            </a:extLst>
          </p:cNvPr>
          <p:cNvSpPr/>
          <p:nvPr/>
        </p:nvSpPr>
        <p:spPr>
          <a:xfrm>
            <a:off x="2666839" y="3351116"/>
            <a:ext cx="216000" cy="235549"/>
          </a:xfrm>
          <a:prstGeom prst="rightArrow">
            <a:avLst>
              <a:gd name="adj1" fmla="val 50000"/>
              <a:gd name="adj2" fmla="val 53687"/>
            </a:avLst>
          </a:prstGeom>
          <a:solidFill>
            <a:schemeClr val="bg1"/>
          </a:solidFill>
          <a:ln>
            <a:solidFill>
              <a:srgbClr val="AEB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F7DE3F4-6A79-A208-FC2B-FC29532D4707}"/>
              </a:ext>
            </a:extLst>
          </p:cNvPr>
          <p:cNvSpPr txBox="1"/>
          <p:nvPr/>
        </p:nvSpPr>
        <p:spPr>
          <a:xfrm>
            <a:off x="3175667" y="2488385"/>
            <a:ext cx="24830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14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72,4% </a:t>
            </a:r>
            <a:r>
              <a:rPr lang="es-ES" sz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empresas encuestadas </a:t>
            </a:r>
            <a:r>
              <a:rPr lang="es-ES" sz="12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repercuten ▲ de costes en precios </a:t>
            </a:r>
            <a:r>
              <a:rPr lang="es-ES" sz="12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productos y servicios</a:t>
            </a:r>
          </a:p>
        </p:txBody>
      </p:sp>
      <p:sp>
        <p:nvSpPr>
          <p:cNvPr id="85" name="Abrir corchete 84">
            <a:extLst>
              <a:ext uri="{FF2B5EF4-FFF2-40B4-BE49-F238E27FC236}">
                <a16:creationId xmlns:a16="http://schemas.microsoft.com/office/drawing/2014/main" id="{E6139C92-C535-3C86-6157-0CB705474C38}"/>
              </a:ext>
            </a:extLst>
          </p:cNvPr>
          <p:cNvSpPr/>
          <p:nvPr/>
        </p:nvSpPr>
        <p:spPr>
          <a:xfrm>
            <a:off x="2932663" y="2890487"/>
            <a:ext cx="166649" cy="1108426"/>
          </a:xfrm>
          <a:prstGeom prst="leftBracket">
            <a:avLst/>
          </a:prstGeom>
          <a:ln>
            <a:solidFill>
              <a:srgbClr val="AEB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6" name="Chart 1">
            <a:extLst>
              <a:ext uri="{FF2B5EF4-FFF2-40B4-BE49-F238E27FC236}">
                <a16:creationId xmlns:a16="http://schemas.microsoft.com/office/drawing/2014/main" id="{B36B9531-F35B-4267-8D28-B36D7C721549}"/>
              </a:ext>
            </a:extLst>
          </p:cNvPr>
          <p:cNvGraphicFramePr>
            <a:graphicFrameLocks/>
          </p:cNvGraphicFramePr>
          <p:nvPr/>
        </p:nvGraphicFramePr>
        <p:xfrm>
          <a:off x="2842268" y="3335080"/>
          <a:ext cx="3276089" cy="211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Flecha: a la derecha 89">
            <a:extLst>
              <a:ext uri="{FF2B5EF4-FFF2-40B4-BE49-F238E27FC236}">
                <a16:creationId xmlns:a16="http://schemas.microsoft.com/office/drawing/2014/main" id="{50B8BC47-D3B0-AEF8-C876-945A762F9C5A}"/>
              </a:ext>
            </a:extLst>
          </p:cNvPr>
          <p:cNvSpPr/>
          <p:nvPr/>
        </p:nvSpPr>
        <p:spPr>
          <a:xfrm>
            <a:off x="2669593" y="5459308"/>
            <a:ext cx="216000" cy="235549"/>
          </a:xfrm>
          <a:prstGeom prst="rightArrow">
            <a:avLst>
              <a:gd name="adj1" fmla="val 50000"/>
              <a:gd name="adj2" fmla="val 53687"/>
            </a:avLst>
          </a:prstGeom>
          <a:solidFill>
            <a:schemeClr val="bg1"/>
          </a:solidFill>
          <a:ln>
            <a:solidFill>
              <a:srgbClr val="AEB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8" name="Grupo 97">
            <a:extLst>
              <a:ext uri="{FF2B5EF4-FFF2-40B4-BE49-F238E27FC236}">
                <a16:creationId xmlns:a16="http://schemas.microsoft.com/office/drawing/2014/main" id="{9EBA6D2B-E01B-067D-3564-B8159F593B71}"/>
              </a:ext>
            </a:extLst>
          </p:cNvPr>
          <p:cNvGrpSpPr/>
          <p:nvPr/>
        </p:nvGrpSpPr>
        <p:grpSpPr>
          <a:xfrm>
            <a:off x="2998987" y="5066102"/>
            <a:ext cx="3025217" cy="1115152"/>
            <a:chOff x="3153911" y="5593415"/>
            <a:chExt cx="3025217" cy="1072241"/>
          </a:xfrm>
        </p:grpSpPr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B48B7B5B-F8C2-52E6-64F8-56C2DE443A56}"/>
                </a:ext>
              </a:extLst>
            </p:cNvPr>
            <p:cNvSpPr txBox="1"/>
            <p:nvPr/>
          </p:nvSpPr>
          <p:spPr>
            <a:xfrm>
              <a:off x="3153912" y="5596132"/>
              <a:ext cx="3025216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ES" sz="11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Medidas</a:t>
              </a:r>
              <a:r>
                <a:rPr lang="es-ES" sz="12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Sinergias/estrategias comunes con proveedores (40%) 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diversificación canales distribución (39%)  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adelanto suministros (39%)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4EE06823-6967-90A7-0C47-485CBFEA0A42}"/>
                </a:ext>
              </a:extLst>
            </p:cNvPr>
            <p:cNvSpPr/>
            <p:nvPr/>
          </p:nvSpPr>
          <p:spPr>
            <a:xfrm>
              <a:off x="3153911" y="5593415"/>
              <a:ext cx="2858962" cy="106952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FE9A495F-D9B7-D685-A1A7-CD5C33C751DF}"/>
              </a:ext>
            </a:extLst>
          </p:cNvPr>
          <p:cNvGrpSpPr/>
          <p:nvPr/>
        </p:nvGrpSpPr>
        <p:grpSpPr>
          <a:xfrm>
            <a:off x="295260" y="1086558"/>
            <a:ext cx="4867287" cy="400110"/>
            <a:chOff x="295260" y="1086558"/>
            <a:chExt cx="4867287" cy="400110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E4CFBA9-C9AD-EEAB-145C-F9A7E555E0E9}"/>
                </a:ext>
              </a:extLst>
            </p:cNvPr>
            <p:cNvSpPr txBox="1"/>
            <p:nvPr/>
          </p:nvSpPr>
          <p:spPr>
            <a:xfrm>
              <a:off x="295260" y="1086558"/>
              <a:ext cx="4867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Impacto </a:t>
              </a:r>
              <a:r>
                <a:rPr lang="es-ES" sz="20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elevado</a:t>
              </a:r>
              <a:r>
                <a:rPr lang="es-ES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en sector y empresa </a:t>
              </a:r>
              <a:r>
                <a:rPr lang="es-ES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 </a:t>
              </a:r>
              <a:r>
                <a:rPr lang="es-ES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…</a:t>
              </a:r>
            </a:p>
          </p:txBody>
        </p:sp>
        <p:cxnSp>
          <p:nvCxnSpPr>
            <p:cNvPr id="142" name="Straight Connector 256">
              <a:extLst>
                <a:ext uri="{FF2B5EF4-FFF2-40B4-BE49-F238E27FC236}">
                  <a16:creationId xmlns:a16="http://schemas.microsoft.com/office/drawing/2014/main" id="{1C8D8A99-FC49-8F79-B788-CA9AA4CA7668}"/>
                </a:ext>
              </a:extLst>
            </p:cNvPr>
            <p:cNvCxnSpPr>
              <a:cxnSpLocks/>
            </p:cNvCxnSpPr>
            <p:nvPr/>
          </p:nvCxnSpPr>
          <p:spPr>
            <a:xfrm>
              <a:off x="301203" y="1141049"/>
              <a:ext cx="0" cy="291705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387995B-0521-F57A-09C3-25A7B8C0685A}"/>
              </a:ext>
            </a:extLst>
          </p:cNvPr>
          <p:cNvGrpSpPr/>
          <p:nvPr/>
        </p:nvGrpSpPr>
        <p:grpSpPr>
          <a:xfrm>
            <a:off x="6192324" y="1101418"/>
            <a:ext cx="5823097" cy="5333291"/>
            <a:chOff x="295260" y="1086558"/>
            <a:chExt cx="5823097" cy="5333291"/>
          </a:xfrm>
        </p:grpSpPr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id="{D927D783-EC06-AFC8-501D-B9F7A6088C55}"/>
                </a:ext>
              </a:extLst>
            </p:cNvPr>
            <p:cNvGrpSpPr/>
            <p:nvPr/>
          </p:nvGrpSpPr>
          <p:grpSpPr>
            <a:xfrm>
              <a:off x="438105" y="1707759"/>
              <a:ext cx="684000" cy="684000"/>
              <a:chOff x="1198432" y="3723181"/>
              <a:chExt cx="970008" cy="981483"/>
            </a:xfrm>
          </p:grpSpPr>
          <p:grpSp>
            <p:nvGrpSpPr>
              <p:cNvPr id="36" name="Group 34">
                <a:extLst>
                  <a:ext uri="{FF2B5EF4-FFF2-40B4-BE49-F238E27FC236}">
                    <a16:creationId xmlns:a16="http://schemas.microsoft.com/office/drawing/2014/main" id="{1F2A6C4F-EC11-B301-924C-10F187A258CF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38" name="Oval 32">
                  <a:extLst>
                    <a:ext uri="{FF2B5EF4-FFF2-40B4-BE49-F238E27FC236}">
                      <a16:creationId xmlns:a16="http://schemas.microsoft.com/office/drawing/2014/main" id="{8A6A5231-5900-1635-39DA-0C3442390B36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39" name="Arc 33">
                  <a:extLst>
                    <a:ext uri="{FF2B5EF4-FFF2-40B4-BE49-F238E27FC236}">
                      <a16:creationId xmlns:a16="http://schemas.microsoft.com/office/drawing/2014/main" id="{9FE230AB-C279-ED00-3B45-04ED63B057BB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2645759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37" name="TextBox 35">
                <a:extLst>
                  <a:ext uri="{FF2B5EF4-FFF2-40B4-BE49-F238E27FC236}">
                    <a16:creationId xmlns:a16="http://schemas.microsoft.com/office/drawing/2014/main" id="{530D4545-FEFF-BB84-8521-B395D5C4A34C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4" cy="3974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49,9%</a:t>
                </a:r>
              </a:p>
            </p:txBody>
          </p:sp>
        </p:grp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26CAB2B1-687F-ACCA-6D5A-4C9528CD7802}"/>
                </a:ext>
              </a:extLst>
            </p:cNvPr>
            <p:cNvSpPr txBox="1"/>
            <p:nvPr/>
          </p:nvSpPr>
          <p:spPr>
            <a:xfrm>
              <a:off x="1275983" y="1743813"/>
              <a:ext cx="186386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Conflicto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 Ucrania</a:t>
              </a:r>
            </a:p>
          </p:txBody>
        </p:sp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CD196528-B6BB-EFDD-CDF9-0B0C1FE4C572}"/>
                </a:ext>
              </a:extLst>
            </p:cNvPr>
            <p:cNvGrpSpPr/>
            <p:nvPr/>
          </p:nvGrpSpPr>
          <p:grpSpPr>
            <a:xfrm>
              <a:off x="419923" y="3303160"/>
              <a:ext cx="684000" cy="684000"/>
              <a:chOff x="1198432" y="3723181"/>
              <a:chExt cx="970008" cy="981483"/>
            </a:xfrm>
          </p:grpSpPr>
          <p:grpSp>
            <p:nvGrpSpPr>
              <p:cNvPr id="32" name="Group 34">
                <a:extLst>
                  <a:ext uri="{FF2B5EF4-FFF2-40B4-BE49-F238E27FC236}">
                    <a16:creationId xmlns:a16="http://schemas.microsoft.com/office/drawing/2014/main" id="{6A993225-CBE8-F088-1D55-59E2E8333724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34" name="Oval 32">
                  <a:extLst>
                    <a:ext uri="{FF2B5EF4-FFF2-40B4-BE49-F238E27FC236}">
                      <a16:creationId xmlns:a16="http://schemas.microsoft.com/office/drawing/2014/main" id="{AAE2516E-C5E8-D8A5-3915-7D74CF0B0E6F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35" name="Arc 33">
                  <a:extLst>
                    <a:ext uri="{FF2B5EF4-FFF2-40B4-BE49-F238E27FC236}">
                      <a16:creationId xmlns:a16="http://schemas.microsoft.com/office/drawing/2014/main" id="{383C540F-47BD-C83D-4BAB-08BCF1B0EC02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14151118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EBE27583-3AF3-A704-C9B5-4C85724BCD86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4" cy="3974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87,5%</a:t>
                </a:r>
              </a:p>
            </p:txBody>
          </p:sp>
        </p:grpSp>
        <p:sp>
          <p:nvSpPr>
            <p:cNvPr id="13" name="TextBox 39">
              <a:extLst>
                <a:ext uri="{FF2B5EF4-FFF2-40B4-BE49-F238E27FC236}">
                  <a16:creationId xmlns:a16="http://schemas.microsoft.com/office/drawing/2014/main" id="{74ACBE86-C454-94C9-091A-09C4D1EF1AE2}"/>
                </a:ext>
              </a:extLst>
            </p:cNvPr>
            <p:cNvSpPr txBox="1"/>
            <p:nvPr/>
          </p:nvSpPr>
          <p:spPr>
            <a:xfrm>
              <a:off x="1275983" y="3260249"/>
              <a:ext cx="1560360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▲ precios energía y otras materias primas</a:t>
              </a:r>
            </a:p>
          </p:txBody>
        </p:sp>
        <p:grpSp>
          <p:nvGrpSpPr>
            <p:cNvPr id="14" name="Group 40">
              <a:extLst>
                <a:ext uri="{FF2B5EF4-FFF2-40B4-BE49-F238E27FC236}">
                  <a16:creationId xmlns:a16="http://schemas.microsoft.com/office/drawing/2014/main" id="{A534A8AE-FAAD-8DF7-2821-37C94EC19663}"/>
                </a:ext>
              </a:extLst>
            </p:cNvPr>
            <p:cNvGrpSpPr/>
            <p:nvPr/>
          </p:nvGrpSpPr>
          <p:grpSpPr>
            <a:xfrm>
              <a:off x="433880" y="5275105"/>
              <a:ext cx="684000" cy="684000"/>
              <a:chOff x="1198432" y="3723181"/>
              <a:chExt cx="970008" cy="981483"/>
            </a:xfrm>
          </p:grpSpPr>
          <p:grpSp>
            <p:nvGrpSpPr>
              <p:cNvPr id="28" name="Group 34">
                <a:extLst>
                  <a:ext uri="{FF2B5EF4-FFF2-40B4-BE49-F238E27FC236}">
                    <a16:creationId xmlns:a16="http://schemas.microsoft.com/office/drawing/2014/main" id="{998F1479-AD30-ABE8-55B8-A08AF8737109}"/>
                  </a:ext>
                </a:extLst>
              </p:cNvPr>
              <p:cNvGrpSpPr/>
              <p:nvPr/>
            </p:nvGrpSpPr>
            <p:grpSpPr>
              <a:xfrm>
                <a:off x="1198432" y="3723181"/>
                <a:ext cx="970008" cy="981483"/>
                <a:chOff x="1426550" y="3604173"/>
                <a:chExt cx="1290312" cy="1290312"/>
              </a:xfrm>
            </p:grpSpPr>
            <p:sp>
              <p:nvSpPr>
                <p:cNvPr id="30" name="Oval 32">
                  <a:extLst>
                    <a:ext uri="{FF2B5EF4-FFF2-40B4-BE49-F238E27FC236}">
                      <a16:creationId xmlns:a16="http://schemas.microsoft.com/office/drawing/2014/main" id="{AF308CB4-AD2F-E9F5-D4A0-09D576ACB6E3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ellipse">
                  <a:avLst/>
                </a:prstGeom>
                <a:noFill/>
                <a:ln w="190500">
                  <a:solidFill>
                    <a:srgbClr val="171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  <p:sp>
              <p:nvSpPr>
                <p:cNvPr id="31" name="Arc 33">
                  <a:extLst>
                    <a:ext uri="{FF2B5EF4-FFF2-40B4-BE49-F238E27FC236}">
                      <a16:creationId xmlns:a16="http://schemas.microsoft.com/office/drawing/2014/main" id="{B2A494C6-C8FD-33C2-8995-CADCBB54A459}"/>
                    </a:ext>
                  </a:extLst>
                </p:cNvPr>
                <p:cNvSpPr/>
                <p:nvPr/>
              </p:nvSpPr>
              <p:spPr>
                <a:xfrm>
                  <a:off x="1426550" y="3604173"/>
                  <a:ext cx="1290312" cy="1290312"/>
                </a:xfrm>
                <a:prstGeom prst="arc">
                  <a:avLst>
                    <a:gd name="adj1" fmla="val 16034951"/>
                    <a:gd name="adj2" fmla="val 8651322"/>
                  </a:avLst>
                </a:prstGeom>
                <a:ln w="7620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es-ES" dirty="0">
                    <a:latin typeface="Roboto Light" panose="02000000000000000000" pitchFamily="2" charset="0"/>
                  </a:endParaRPr>
                </a:p>
              </p:txBody>
            </p:sp>
          </p:grpSp>
          <p:sp>
            <p:nvSpPr>
              <p:cNvPr id="29" name="TextBox 35">
                <a:extLst>
                  <a:ext uri="{FF2B5EF4-FFF2-40B4-BE49-F238E27FC236}">
                    <a16:creationId xmlns:a16="http://schemas.microsoft.com/office/drawing/2014/main" id="{C84F64D6-7463-9407-6412-D8325CB50227}"/>
                  </a:ext>
                </a:extLst>
              </p:cNvPr>
              <p:cNvSpPr txBox="1"/>
              <p:nvPr/>
            </p:nvSpPr>
            <p:spPr>
              <a:xfrm>
                <a:off x="1263969" y="4016059"/>
                <a:ext cx="838934" cy="3974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62,2%</a:t>
                </a:r>
              </a:p>
            </p:txBody>
          </p:sp>
        </p:grp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3B37835C-8A8C-B9A9-F037-9F6212FB61D0}"/>
                </a:ext>
              </a:extLst>
            </p:cNvPr>
            <p:cNvSpPr txBox="1"/>
            <p:nvPr/>
          </p:nvSpPr>
          <p:spPr>
            <a:xfrm>
              <a:off x="1275983" y="5232194"/>
              <a:ext cx="1560360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Roboto Light" panose="02000000000000000000" pitchFamily="2" charset="0"/>
                </a:rPr>
                <a:t>Tensiones en cadena de suministros</a:t>
              </a:r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142B268B-7ADB-6A6A-237F-C2B437E8638D}"/>
                </a:ext>
              </a:extLst>
            </p:cNvPr>
            <p:cNvSpPr/>
            <p:nvPr/>
          </p:nvSpPr>
          <p:spPr>
            <a:xfrm>
              <a:off x="2666839" y="3351116"/>
              <a:ext cx="216000" cy="235549"/>
            </a:xfrm>
            <a:prstGeom prst="rightArrow">
              <a:avLst>
                <a:gd name="adj1" fmla="val 50000"/>
                <a:gd name="adj2" fmla="val 53687"/>
              </a:avLst>
            </a:prstGeom>
            <a:solidFill>
              <a:schemeClr val="bg1"/>
            </a:solidFill>
            <a:ln>
              <a:solidFill>
                <a:srgbClr val="AEB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07F8B8C-0CF2-AE8A-2A98-F2A47F910810}"/>
                </a:ext>
              </a:extLst>
            </p:cNvPr>
            <p:cNvSpPr txBox="1"/>
            <p:nvPr/>
          </p:nvSpPr>
          <p:spPr>
            <a:xfrm>
              <a:off x="3175667" y="2488385"/>
              <a:ext cx="2483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ES" sz="14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76% </a:t>
              </a:r>
              <a:r>
                <a:rPr lang="es-ES" sz="12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empresas encuestadas </a:t>
              </a:r>
              <a:r>
                <a:rPr lang="es-ES" sz="12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repercuten ▲ de costes en precios </a:t>
              </a:r>
              <a:r>
                <a:rPr lang="es-ES" sz="12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 productos y servicios</a:t>
              </a:r>
            </a:p>
          </p:txBody>
        </p:sp>
        <p:sp>
          <p:nvSpPr>
            <p:cNvPr id="18" name="Abrir corchete 17">
              <a:extLst>
                <a:ext uri="{FF2B5EF4-FFF2-40B4-BE49-F238E27FC236}">
                  <a16:creationId xmlns:a16="http://schemas.microsoft.com/office/drawing/2014/main" id="{E4637EBA-6408-6E22-DF24-FF0227C3B0FD}"/>
                </a:ext>
              </a:extLst>
            </p:cNvPr>
            <p:cNvSpPr/>
            <p:nvPr/>
          </p:nvSpPr>
          <p:spPr>
            <a:xfrm>
              <a:off x="2932663" y="2890487"/>
              <a:ext cx="166649" cy="1108426"/>
            </a:xfrm>
            <a:prstGeom prst="leftBracket">
              <a:avLst/>
            </a:prstGeom>
            <a:ln>
              <a:solidFill>
                <a:srgbClr val="AEB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aphicFrame>
          <p:nvGraphicFramePr>
            <p:cNvPr id="19" name="Chart 1">
              <a:extLst>
                <a:ext uri="{FF2B5EF4-FFF2-40B4-BE49-F238E27FC236}">
                  <a16:creationId xmlns:a16="http://schemas.microsoft.com/office/drawing/2014/main" id="{C5ABEF95-805C-0B68-860C-08D0CDEB832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8276705"/>
                </p:ext>
              </p:extLst>
            </p:nvPr>
          </p:nvGraphicFramePr>
          <p:xfrm>
            <a:off x="2842268" y="3335080"/>
            <a:ext cx="3276089" cy="2114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33734A7B-BF2B-ADF0-7DF4-3FC09500619B}"/>
                </a:ext>
              </a:extLst>
            </p:cNvPr>
            <p:cNvSpPr/>
            <p:nvPr/>
          </p:nvSpPr>
          <p:spPr>
            <a:xfrm>
              <a:off x="2669593" y="5459308"/>
              <a:ext cx="216000" cy="235549"/>
            </a:xfrm>
            <a:prstGeom prst="rightArrow">
              <a:avLst>
                <a:gd name="adj1" fmla="val 50000"/>
                <a:gd name="adj2" fmla="val 53687"/>
              </a:avLst>
            </a:prstGeom>
            <a:solidFill>
              <a:schemeClr val="bg1"/>
            </a:solidFill>
            <a:ln>
              <a:solidFill>
                <a:srgbClr val="AEB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7419FD9-8607-3B4C-2AC9-0E80958A527E}"/>
                </a:ext>
              </a:extLst>
            </p:cNvPr>
            <p:cNvGrpSpPr/>
            <p:nvPr/>
          </p:nvGrpSpPr>
          <p:grpSpPr>
            <a:xfrm>
              <a:off x="2998987" y="5066096"/>
              <a:ext cx="3025217" cy="1353753"/>
              <a:chOff x="3153911" y="5593415"/>
              <a:chExt cx="3025217" cy="1301662"/>
            </a:xfrm>
          </p:grpSpPr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0108713-AE3A-D581-EFE7-D76415F2969E}"/>
                  </a:ext>
                </a:extLst>
              </p:cNvPr>
              <p:cNvSpPr txBox="1"/>
              <p:nvPr/>
            </p:nvSpPr>
            <p:spPr>
              <a:xfrm>
                <a:off x="3153912" y="5596132"/>
                <a:ext cx="3025216" cy="122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s-ES" sz="11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Medidas</a:t>
                </a:r>
                <a:r>
                  <a:rPr lang="es-ES" sz="12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  <a:p>
                <a:pPr marL="171450" indent="-1714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Modelos proximidad (50%)</a:t>
                </a:r>
              </a:p>
              <a:p>
                <a:pPr marL="171450" indent="-1714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Adelanto suministros (41%)</a:t>
                </a:r>
              </a:p>
              <a:p>
                <a:pPr marL="171450" indent="-1714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Sinergias/estrategias comunes con proveedores (32%) </a:t>
                </a:r>
              </a:p>
              <a:p>
                <a:pPr marL="171450" indent="-1714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Diversificación canales distribución (32%)  </a:t>
                </a: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2B700162-0A0A-3E2E-8C55-CF20ABC1C5A6}"/>
                  </a:ext>
                </a:extLst>
              </p:cNvPr>
              <p:cNvSpPr/>
              <p:nvPr/>
            </p:nvSpPr>
            <p:spPr>
              <a:xfrm>
                <a:off x="3153911" y="5593415"/>
                <a:ext cx="2911274" cy="1301662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2D497362-7CDD-257F-3F2D-7863440568EA}"/>
                </a:ext>
              </a:extLst>
            </p:cNvPr>
            <p:cNvGrpSpPr/>
            <p:nvPr/>
          </p:nvGrpSpPr>
          <p:grpSpPr>
            <a:xfrm>
              <a:off x="295260" y="1086558"/>
              <a:ext cx="4867287" cy="400110"/>
              <a:chOff x="295260" y="1086558"/>
              <a:chExt cx="4867287" cy="400110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AC5ACBB-EDB2-776E-B18B-380977F628F8}"/>
                  </a:ext>
                </a:extLst>
              </p:cNvPr>
              <p:cNvSpPr txBox="1"/>
              <p:nvPr/>
            </p:nvSpPr>
            <p:spPr>
              <a:xfrm>
                <a:off x="295260" y="1086558"/>
                <a:ext cx="4867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s-ES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Impacto </a:t>
                </a:r>
                <a:r>
                  <a:rPr lang="es-ES" sz="20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elevado</a:t>
                </a:r>
                <a:r>
                  <a:rPr lang="es-ES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en sector y empresa </a:t>
                </a:r>
                <a:r>
                  <a:rPr lang="es-ES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 </a:t>
                </a:r>
                <a:r>
                  <a:rPr lang="es-ES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…</a:t>
                </a:r>
              </a:p>
            </p:txBody>
          </p:sp>
          <p:cxnSp>
            <p:nvCxnSpPr>
              <p:cNvPr id="25" name="Straight Connector 256">
                <a:extLst>
                  <a:ext uri="{FF2B5EF4-FFF2-40B4-BE49-F238E27FC236}">
                    <a16:creationId xmlns:a16="http://schemas.microsoft.com/office/drawing/2014/main" id="{44910221-8344-9308-B196-5B41688E6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203" y="1141049"/>
                <a:ext cx="0" cy="291705"/>
              </a:xfrm>
              <a:prstGeom prst="line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Bocadillo: ovalado 22">
              <a:extLst>
                <a:ext uri="{FF2B5EF4-FFF2-40B4-BE49-F238E27FC236}">
                  <a16:creationId xmlns:a16="http://schemas.microsoft.com/office/drawing/2014/main" id="{399D8498-ED2B-F6E4-FDBB-FC60B1366136}"/>
                </a:ext>
              </a:extLst>
            </p:cNvPr>
            <p:cNvSpPr/>
            <p:nvPr/>
          </p:nvSpPr>
          <p:spPr>
            <a:xfrm>
              <a:off x="4829970" y="1177878"/>
              <a:ext cx="1080291" cy="449767"/>
            </a:xfrm>
            <a:prstGeom prst="wedgeEllipseCallout">
              <a:avLst>
                <a:gd name="adj1" fmla="val -63824"/>
                <a:gd name="adj2" fmla="val -29769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b="1" dirty="0">
                  <a:solidFill>
                    <a:srgbClr val="20358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Resultados CEL 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C6B04FE-4A25-3C5F-A21B-1DCAB71E284D}"/>
              </a:ext>
            </a:extLst>
          </p:cNvPr>
          <p:cNvSpPr/>
          <p:nvPr/>
        </p:nvSpPr>
        <p:spPr>
          <a:xfrm>
            <a:off x="6096000" y="1037792"/>
            <a:ext cx="5753153" cy="5502092"/>
          </a:xfrm>
          <a:prstGeom prst="rect">
            <a:avLst/>
          </a:prstGeom>
          <a:noFill/>
          <a:ln w="28575">
            <a:solidFill>
              <a:srgbClr val="FF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26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260">
            <a:extLst>
              <a:ext uri="{FF2B5EF4-FFF2-40B4-BE49-F238E27FC236}">
                <a16:creationId xmlns:a16="http://schemas.microsoft.com/office/drawing/2014/main" id="{8BC1511F-4937-4F61-897D-40C50E5A4761}"/>
              </a:ext>
            </a:extLst>
          </p:cNvPr>
          <p:cNvSpPr txBox="1"/>
          <p:nvPr/>
        </p:nvSpPr>
        <p:spPr>
          <a:xfrm>
            <a:off x="7644867" y="45158"/>
            <a:ext cx="5237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1. Situación económica </a:t>
            </a:r>
          </a:p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     y perspectivas</a:t>
            </a:r>
            <a:endParaRPr lang="es-ES" sz="24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3BC5456-9983-41D6-AE13-1E1F4D76F754}"/>
              </a:ext>
            </a:extLst>
          </p:cNvPr>
          <p:cNvSpPr txBox="1"/>
          <p:nvPr/>
        </p:nvSpPr>
        <p:spPr>
          <a:xfrm>
            <a:off x="11472669" y="6501384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C0FF3A3-C5D9-FD73-03D0-868C35909690}"/>
              </a:ext>
            </a:extLst>
          </p:cNvPr>
          <p:cNvGrpSpPr/>
          <p:nvPr/>
        </p:nvGrpSpPr>
        <p:grpSpPr>
          <a:xfrm>
            <a:off x="58888" y="1151280"/>
            <a:ext cx="5951603" cy="5182348"/>
            <a:chOff x="58888" y="1151280"/>
            <a:chExt cx="5951603" cy="5182348"/>
          </a:xfrm>
        </p:grpSpPr>
        <p:pic>
          <p:nvPicPr>
            <p:cNvPr id="45" name="Imagen 44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EB94FC2C-CADC-BFF9-2069-7C6C02F7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04" y="1448767"/>
              <a:ext cx="4761893" cy="2289539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C37FEE9-B1C2-C504-FF56-CA2BF2DA4DB6}"/>
                </a:ext>
              </a:extLst>
            </p:cNvPr>
            <p:cNvGrpSpPr/>
            <p:nvPr/>
          </p:nvGrpSpPr>
          <p:grpSpPr>
            <a:xfrm>
              <a:off x="58888" y="1151280"/>
              <a:ext cx="5951603" cy="5182348"/>
              <a:chOff x="6062638" y="1151280"/>
              <a:chExt cx="5951603" cy="5182348"/>
            </a:xfrm>
          </p:grpSpPr>
          <p:grpSp>
            <p:nvGrpSpPr>
              <p:cNvPr id="122" name="Grupo 121">
                <a:extLst>
                  <a:ext uri="{FF2B5EF4-FFF2-40B4-BE49-F238E27FC236}">
                    <a16:creationId xmlns:a16="http://schemas.microsoft.com/office/drawing/2014/main" id="{36E87758-326A-E781-B213-40F3942AEE33}"/>
                  </a:ext>
                </a:extLst>
              </p:cNvPr>
              <p:cNvGrpSpPr/>
              <p:nvPr/>
            </p:nvGrpSpPr>
            <p:grpSpPr>
              <a:xfrm>
                <a:off x="6264334" y="4021603"/>
                <a:ext cx="5749907" cy="310807"/>
                <a:chOff x="6461815" y="5208999"/>
                <a:chExt cx="5749907" cy="310807"/>
              </a:xfrm>
            </p:grpSpPr>
            <p:sp>
              <p:nvSpPr>
                <p:cNvPr id="116" name="Rectángulo: esquinas redondeadas 115">
                  <a:extLst>
                    <a:ext uri="{FF2B5EF4-FFF2-40B4-BE49-F238E27FC236}">
                      <a16:creationId xmlns:a16="http://schemas.microsoft.com/office/drawing/2014/main" id="{66A3175E-53F9-C12B-1E4D-180E7F60EEDC}"/>
                    </a:ext>
                  </a:extLst>
                </p:cNvPr>
                <p:cNvSpPr/>
                <p:nvPr/>
              </p:nvSpPr>
              <p:spPr>
                <a:xfrm>
                  <a:off x="6461815" y="5208999"/>
                  <a:ext cx="5565368" cy="310807"/>
                </a:xfrm>
                <a:prstGeom prst="roundRect">
                  <a:avLst/>
                </a:prstGeom>
                <a:solidFill>
                  <a:srgbClr val="E9EA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114" name="CuadroTexto 113">
                  <a:extLst>
                    <a:ext uri="{FF2B5EF4-FFF2-40B4-BE49-F238E27FC236}">
                      <a16:creationId xmlns:a16="http://schemas.microsoft.com/office/drawing/2014/main" id="{5A342B97-694F-D6EC-B432-89D9BEEC3FDD}"/>
                    </a:ext>
                  </a:extLst>
                </p:cNvPr>
                <p:cNvSpPr txBox="1"/>
                <p:nvPr/>
              </p:nvSpPr>
              <p:spPr>
                <a:xfrm>
                  <a:off x="6514230" y="5237548"/>
                  <a:ext cx="56974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2 próximos años →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32%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encuestados espera un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exportaciones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y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16%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un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▼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27" name="Grupo 126">
                <a:extLst>
                  <a:ext uri="{FF2B5EF4-FFF2-40B4-BE49-F238E27FC236}">
                    <a16:creationId xmlns:a16="http://schemas.microsoft.com/office/drawing/2014/main" id="{956A5F54-915E-D2DA-61E0-6A5B88D7D7A6}"/>
                  </a:ext>
                </a:extLst>
              </p:cNvPr>
              <p:cNvGrpSpPr/>
              <p:nvPr/>
            </p:nvGrpSpPr>
            <p:grpSpPr>
              <a:xfrm>
                <a:off x="6248548" y="4578504"/>
                <a:ext cx="1494035" cy="615530"/>
                <a:chOff x="6250223" y="5789256"/>
                <a:chExt cx="1494035" cy="663017"/>
              </a:xfrm>
            </p:grpSpPr>
            <p:sp>
              <p:nvSpPr>
                <p:cNvPr id="124" name="CuadroTexto 123">
                  <a:extLst>
                    <a:ext uri="{FF2B5EF4-FFF2-40B4-BE49-F238E27FC236}">
                      <a16:creationId xmlns:a16="http://schemas.microsoft.com/office/drawing/2014/main" id="{16164C43-D2BD-9152-AD91-7183AB4F4C1F}"/>
                    </a:ext>
                  </a:extLst>
                </p:cNvPr>
                <p:cNvSpPr txBox="1"/>
                <p:nvPr/>
              </p:nvSpPr>
              <p:spPr>
                <a:xfrm>
                  <a:off x="6281806" y="5890581"/>
                  <a:ext cx="1462452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50% </a:t>
                  </a:r>
                  <a:r>
                    <a:rPr lang="es-ES" sz="11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empresas 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1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salarios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126" name="Rectángulo: esquinas redondeadas 125">
                  <a:extLst>
                    <a:ext uri="{FF2B5EF4-FFF2-40B4-BE49-F238E27FC236}">
                      <a16:creationId xmlns:a16="http://schemas.microsoft.com/office/drawing/2014/main" id="{F6B56529-2EBD-330D-F896-CCF2704296C7}"/>
                    </a:ext>
                  </a:extLst>
                </p:cNvPr>
                <p:cNvSpPr/>
                <p:nvPr/>
              </p:nvSpPr>
              <p:spPr>
                <a:xfrm>
                  <a:off x="6250223" y="5789256"/>
                  <a:ext cx="1489850" cy="54197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</p:grpSp>
          <p:grpSp>
            <p:nvGrpSpPr>
              <p:cNvPr id="128" name="Grupo 127">
                <a:extLst>
                  <a:ext uri="{FF2B5EF4-FFF2-40B4-BE49-F238E27FC236}">
                    <a16:creationId xmlns:a16="http://schemas.microsoft.com/office/drawing/2014/main" id="{4CE20774-0A73-28F1-F745-6DF9B074E8E1}"/>
                  </a:ext>
                </a:extLst>
              </p:cNvPr>
              <p:cNvGrpSpPr/>
              <p:nvPr/>
            </p:nvGrpSpPr>
            <p:grpSpPr>
              <a:xfrm>
                <a:off x="8263873" y="4697801"/>
                <a:ext cx="3211728" cy="254945"/>
                <a:chOff x="6729009" y="5610852"/>
                <a:chExt cx="2182060" cy="306382"/>
              </a:xfrm>
            </p:grpSpPr>
            <p:sp>
              <p:nvSpPr>
                <p:cNvPr id="129" name="Rectángulo: esquinas redondeadas 128">
                  <a:extLst>
                    <a:ext uri="{FF2B5EF4-FFF2-40B4-BE49-F238E27FC236}">
                      <a16:creationId xmlns:a16="http://schemas.microsoft.com/office/drawing/2014/main" id="{E09A5C42-4F2B-F959-E916-C396109CAE51}"/>
                    </a:ext>
                  </a:extLst>
                </p:cNvPr>
                <p:cNvSpPr/>
                <p:nvPr/>
              </p:nvSpPr>
              <p:spPr>
                <a:xfrm>
                  <a:off x="6729009" y="5614112"/>
                  <a:ext cx="2055062" cy="303122"/>
                </a:xfrm>
                <a:prstGeom prst="roundRect">
                  <a:avLst/>
                </a:prstGeom>
                <a:solidFill>
                  <a:srgbClr val="FFD969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85299C23-5023-DB37-D8A1-744D8BB8A9CB}"/>
                    </a:ext>
                  </a:extLst>
                </p:cNvPr>
                <p:cNvSpPr txBox="1"/>
                <p:nvPr/>
              </p:nvSpPr>
              <p:spPr>
                <a:xfrm>
                  <a:off x="6739517" y="5610852"/>
                  <a:ext cx="2171552" cy="294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NO </a:t>
                  </a:r>
                  <a:r>
                    <a:rPr lang="es-ES" sz="14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existe 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percepción 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morosidad</a:t>
                  </a:r>
                </a:p>
              </p:txBody>
            </p:sp>
          </p:grpSp>
          <p:grpSp>
            <p:nvGrpSpPr>
              <p:cNvPr id="131" name="Grupo 130">
                <a:extLst>
                  <a:ext uri="{FF2B5EF4-FFF2-40B4-BE49-F238E27FC236}">
                    <a16:creationId xmlns:a16="http://schemas.microsoft.com/office/drawing/2014/main" id="{6D65C5C1-F9F5-9F8C-E90E-9B7947B28B27}"/>
                  </a:ext>
                </a:extLst>
              </p:cNvPr>
              <p:cNvGrpSpPr/>
              <p:nvPr/>
            </p:nvGrpSpPr>
            <p:grpSpPr>
              <a:xfrm>
                <a:off x="6248548" y="5564133"/>
                <a:ext cx="2795464" cy="769495"/>
                <a:chOff x="6344373" y="5209710"/>
                <a:chExt cx="2795464" cy="769495"/>
              </a:xfrm>
            </p:grpSpPr>
            <p:sp>
              <p:nvSpPr>
                <p:cNvPr id="132" name="Rectángulo: esquinas redondeadas 131">
                  <a:extLst>
                    <a:ext uri="{FF2B5EF4-FFF2-40B4-BE49-F238E27FC236}">
                      <a16:creationId xmlns:a16="http://schemas.microsoft.com/office/drawing/2014/main" id="{76A370FE-AE3C-C802-8E55-8CD75C345E31}"/>
                    </a:ext>
                  </a:extLst>
                </p:cNvPr>
                <p:cNvSpPr/>
                <p:nvPr/>
              </p:nvSpPr>
              <p:spPr>
                <a:xfrm>
                  <a:off x="6374021" y="5209710"/>
                  <a:ext cx="2559022" cy="769495"/>
                </a:xfrm>
                <a:prstGeom prst="roundRect">
                  <a:avLst/>
                </a:prstGeom>
                <a:solidFill>
                  <a:srgbClr val="E9EA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133" name="CuadroTexto 132">
                  <a:extLst>
                    <a:ext uri="{FF2B5EF4-FFF2-40B4-BE49-F238E27FC236}">
                      <a16:creationId xmlns:a16="http://schemas.microsoft.com/office/drawing/2014/main" id="{2D75F7FC-17D2-302D-2C84-9E19C9ED511D}"/>
                    </a:ext>
                  </a:extLst>
                </p:cNvPr>
                <p:cNvSpPr txBox="1"/>
                <p:nvPr/>
              </p:nvSpPr>
              <p:spPr>
                <a:xfrm>
                  <a:off x="6344373" y="5211144"/>
                  <a:ext cx="279546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≈ 45%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encuestados considera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elevados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niveles de digitalización y protección de datos en su empresa  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524405AA-DD7F-022B-9B33-A4835673FECD}"/>
                  </a:ext>
                </a:extLst>
              </p:cNvPr>
              <p:cNvGrpSpPr/>
              <p:nvPr/>
            </p:nvGrpSpPr>
            <p:grpSpPr>
              <a:xfrm>
                <a:off x="7422227" y="4734547"/>
                <a:ext cx="737130" cy="468000"/>
                <a:chOff x="6258909" y="5815375"/>
                <a:chExt cx="1462451" cy="468000"/>
              </a:xfrm>
            </p:grpSpPr>
            <p:sp>
              <p:nvSpPr>
                <p:cNvPr id="136" name="Elipse 135">
                  <a:extLst>
                    <a:ext uri="{FF2B5EF4-FFF2-40B4-BE49-F238E27FC236}">
                      <a16:creationId xmlns:a16="http://schemas.microsoft.com/office/drawing/2014/main" id="{B11199BA-926F-B320-59AA-56C97F65D1AA}"/>
                    </a:ext>
                  </a:extLst>
                </p:cNvPr>
                <p:cNvSpPr/>
                <p:nvPr/>
              </p:nvSpPr>
              <p:spPr>
                <a:xfrm>
                  <a:off x="6368568" y="5815375"/>
                  <a:ext cx="928503" cy="468000"/>
                </a:xfrm>
                <a:prstGeom prst="ellipse">
                  <a:avLst/>
                </a:prstGeom>
                <a:solidFill>
                  <a:srgbClr val="CEDC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137" name="CuadroTexto 136">
                  <a:extLst>
                    <a:ext uri="{FF2B5EF4-FFF2-40B4-BE49-F238E27FC236}">
                      <a16:creationId xmlns:a16="http://schemas.microsoft.com/office/drawing/2014/main" id="{35838D8E-CBB6-82D2-DD5B-2E9E12C15413}"/>
                    </a:ext>
                  </a:extLst>
                </p:cNvPr>
                <p:cNvSpPr txBox="1"/>
                <p:nvPr/>
              </p:nvSpPr>
              <p:spPr>
                <a:xfrm>
                  <a:off x="6258909" y="5913738"/>
                  <a:ext cx="14624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&gt; 2,1%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139" name="Rectángulo: esquinas redondeadas 138">
                <a:extLst>
                  <a:ext uri="{FF2B5EF4-FFF2-40B4-BE49-F238E27FC236}">
                    <a16:creationId xmlns:a16="http://schemas.microsoft.com/office/drawing/2014/main" id="{5ABE8672-910C-8B40-22E0-6E1D16BFEAA7}"/>
                  </a:ext>
                </a:extLst>
              </p:cNvPr>
              <p:cNvSpPr/>
              <p:nvPr/>
            </p:nvSpPr>
            <p:spPr>
              <a:xfrm>
                <a:off x="9112709" y="5226179"/>
                <a:ext cx="2736444" cy="769495"/>
              </a:xfrm>
              <a:prstGeom prst="roundRect">
                <a:avLst/>
              </a:prstGeom>
              <a:solidFill>
                <a:srgbClr val="CED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≈ 35% 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valora avance de empresa en </a:t>
                </a:r>
                <a:r>
                  <a:rPr lang="es-ES" sz="12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integración estrategias ESG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como </a:t>
                </a:r>
                <a:r>
                  <a:rPr lang="es-ES" sz="12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elevado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(vs. 11% bajo)</a:t>
                </a:r>
              </a:p>
              <a:p>
                <a:endParaRPr lang="es-ES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41" name="Rectángulo: esquinas redondeadas 140">
                <a:extLst>
                  <a:ext uri="{FF2B5EF4-FFF2-40B4-BE49-F238E27FC236}">
                    <a16:creationId xmlns:a16="http://schemas.microsoft.com/office/drawing/2014/main" id="{7E0D87B6-DAE7-59D0-C945-266788A3D5D9}"/>
                  </a:ext>
                </a:extLst>
              </p:cNvPr>
              <p:cNvSpPr/>
              <p:nvPr/>
            </p:nvSpPr>
            <p:spPr>
              <a:xfrm>
                <a:off x="6254941" y="4600846"/>
                <a:ext cx="1904416" cy="640830"/>
              </a:xfrm>
              <a:prstGeom prst="roundRect">
                <a:avLst/>
              </a:prstGeom>
              <a:noFill/>
              <a:ln>
                <a:solidFill>
                  <a:srgbClr val="CED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s-ES" sz="12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endParaRPr lang="es-ES" dirty="0">
                  <a:highlight>
                    <a:srgbClr val="FFFF00"/>
                  </a:highlight>
                </a:endParaRPr>
              </a:p>
            </p:txBody>
          </p:sp>
          <p:grpSp>
            <p:nvGrpSpPr>
              <p:cNvPr id="145" name="Grupo 144">
                <a:extLst>
                  <a:ext uri="{FF2B5EF4-FFF2-40B4-BE49-F238E27FC236}">
                    <a16:creationId xmlns:a16="http://schemas.microsoft.com/office/drawing/2014/main" id="{8533ED6B-BEEB-4BF6-0978-221A9AB71FB8}"/>
                  </a:ext>
                </a:extLst>
              </p:cNvPr>
              <p:cNvGrpSpPr/>
              <p:nvPr/>
            </p:nvGrpSpPr>
            <p:grpSpPr>
              <a:xfrm>
                <a:off x="6224804" y="1151280"/>
                <a:ext cx="3869107" cy="369332"/>
                <a:chOff x="6224804" y="1151280"/>
                <a:chExt cx="3869107" cy="369332"/>
              </a:xfrm>
            </p:grpSpPr>
            <p:sp>
              <p:nvSpPr>
                <p:cNvPr id="102" name="CuadroTexto 101">
                  <a:extLst>
                    <a:ext uri="{FF2B5EF4-FFF2-40B4-BE49-F238E27FC236}">
                      <a16:creationId xmlns:a16="http://schemas.microsoft.com/office/drawing/2014/main" id="{A52F20FA-F56A-666A-99A7-F7EF49F3C6FB}"/>
                    </a:ext>
                  </a:extLst>
                </p:cNvPr>
                <p:cNvSpPr txBox="1"/>
                <p:nvPr/>
              </p:nvSpPr>
              <p:spPr>
                <a:xfrm>
                  <a:off x="6224804" y="1151280"/>
                  <a:ext cx="38691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</a:pPr>
                  <a:r>
                    <a:rPr lang="es-ES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Previsiones evolución en 2022</a:t>
                  </a:r>
                </a:p>
              </p:txBody>
            </p:sp>
            <p:cxnSp>
              <p:nvCxnSpPr>
                <p:cNvPr id="143" name="Straight Connector 256">
                  <a:extLst>
                    <a:ext uri="{FF2B5EF4-FFF2-40B4-BE49-F238E27FC236}">
                      <a16:creationId xmlns:a16="http://schemas.microsoft.com/office/drawing/2014/main" id="{120DA8F3-FF59-9B38-568A-D6DAE1375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5426" y="1180568"/>
                  <a:ext cx="0" cy="291705"/>
                </a:xfrm>
                <a:prstGeom prst="line">
                  <a:avLst/>
                </a:prstGeom>
                <a:ln w="317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CDB4619D-3CB6-3D9F-1643-3255B9D8AF8A}"/>
                  </a:ext>
                </a:extLst>
              </p:cNvPr>
              <p:cNvGrpSpPr/>
              <p:nvPr/>
            </p:nvGrpSpPr>
            <p:grpSpPr>
              <a:xfrm>
                <a:off x="6263480" y="1557499"/>
                <a:ext cx="5544000" cy="2357753"/>
                <a:chOff x="6263480" y="1557499"/>
                <a:chExt cx="5544000" cy="2357753"/>
              </a:xfrm>
            </p:grpSpPr>
            <p:grpSp>
              <p:nvGrpSpPr>
                <p:cNvPr id="120" name="Grupo 119">
                  <a:extLst>
                    <a:ext uri="{FF2B5EF4-FFF2-40B4-BE49-F238E27FC236}">
                      <a16:creationId xmlns:a16="http://schemas.microsoft.com/office/drawing/2014/main" id="{39BD0C88-7650-82E3-4E19-43671C9DE100}"/>
                    </a:ext>
                  </a:extLst>
                </p:cNvPr>
                <p:cNvGrpSpPr/>
                <p:nvPr/>
              </p:nvGrpSpPr>
              <p:grpSpPr>
                <a:xfrm>
                  <a:off x="8904446" y="1557499"/>
                  <a:ext cx="1998714" cy="381368"/>
                  <a:chOff x="8859807" y="2859752"/>
                  <a:chExt cx="2004508" cy="381905"/>
                </a:xfrm>
              </p:grpSpPr>
              <p:sp>
                <p:nvSpPr>
                  <p:cNvPr id="110" name="CuadroTexto 109">
                    <a:extLst>
                      <a:ext uri="{FF2B5EF4-FFF2-40B4-BE49-F238E27FC236}">
                        <a16:creationId xmlns:a16="http://schemas.microsoft.com/office/drawing/2014/main" id="{73983F5F-2F72-FF7C-A50A-BE00B3C147E6}"/>
                      </a:ext>
                    </a:extLst>
                  </p:cNvPr>
                  <p:cNvSpPr txBox="1"/>
                  <p:nvPr/>
                </p:nvSpPr>
                <p:spPr>
                  <a:xfrm>
                    <a:off x="10499827" y="2859752"/>
                    <a:ext cx="3644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ES" b="1" dirty="0">
                        <a:solidFill>
                          <a:srgbClr val="CEDC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▲</a:t>
                    </a:r>
                    <a:endParaRPr lang="es-ES" dirty="0">
                      <a:solidFill>
                        <a:srgbClr val="CEDC00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112" name="CuadroTexto 111">
                    <a:extLst>
                      <a:ext uri="{FF2B5EF4-FFF2-40B4-BE49-F238E27FC236}">
                        <a16:creationId xmlns:a16="http://schemas.microsoft.com/office/drawing/2014/main" id="{62025E3B-EACE-25A3-7273-4B7C91FF27BA}"/>
                      </a:ext>
                    </a:extLst>
                  </p:cNvPr>
                  <p:cNvSpPr txBox="1"/>
                  <p:nvPr/>
                </p:nvSpPr>
                <p:spPr>
                  <a:xfrm>
                    <a:off x="8859807" y="2872325"/>
                    <a:ext cx="3644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ES" b="1" dirty="0">
                        <a:solidFill>
                          <a:srgbClr val="171C8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▼</a:t>
                    </a:r>
                    <a:endParaRPr lang="es-ES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</p:grpSp>
            <p:cxnSp>
              <p:nvCxnSpPr>
                <p:cNvPr id="134" name="Conector recto 133">
                  <a:extLst>
                    <a:ext uri="{FF2B5EF4-FFF2-40B4-BE49-F238E27FC236}">
                      <a16:creationId xmlns:a16="http://schemas.microsoft.com/office/drawing/2014/main" id="{3654A8B3-EBC1-547E-5979-3E7CCA334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035480" y="1143252"/>
                  <a:ext cx="0" cy="5544000"/>
                </a:xfrm>
                <a:prstGeom prst="line">
                  <a:avLst/>
                </a:prstGeom>
                <a:ln w="22225" cmpd="dbl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C764F6-E5B6-4C9C-231B-A0BD827AE3D1}"/>
                  </a:ext>
                </a:extLst>
              </p:cNvPr>
              <p:cNvSpPr txBox="1"/>
              <p:nvPr/>
            </p:nvSpPr>
            <p:spPr>
              <a:xfrm>
                <a:off x="6062638" y="1654313"/>
                <a:ext cx="19428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 respuestas</a:t>
                </a:r>
                <a:endParaRPr lang="es-ES" sz="10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2EF79B8-AE3B-6EC1-09DD-817B075D4F35}"/>
              </a:ext>
            </a:extLst>
          </p:cNvPr>
          <p:cNvGrpSpPr/>
          <p:nvPr/>
        </p:nvGrpSpPr>
        <p:grpSpPr>
          <a:xfrm>
            <a:off x="6062638" y="999292"/>
            <a:ext cx="5951603" cy="5502091"/>
            <a:chOff x="6062638" y="999292"/>
            <a:chExt cx="5951603" cy="550209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7813F86-4B51-E15A-EB85-0077376F7800}"/>
                </a:ext>
              </a:extLst>
            </p:cNvPr>
            <p:cNvGrpSpPr/>
            <p:nvPr/>
          </p:nvGrpSpPr>
          <p:grpSpPr>
            <a:xfrm>
              <a:off x="6062638" y="1037793"/>
              <a:ext cx="5951603" cy="5295835"/>
              <a:chOff x="6062638" y="1037793"/>
              <a:chExt cx="5951603" cy="5295835"/>
            </a:xfrm>
          </p:grpSpPr>
          <p:pic>
            <p:nvPicPr>
              <p:cNvPr id="10" name="Imagen 9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id="{3547BE05-E9AD-0464-8B8F-7F756044F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261" y="1420267"/>
                <a:ext cx="4852367" cy="2333039"/>
              </a:xfrm>
              <a:prstGeom prst="rect">
                <a:avLst/>
              </a:prstGeom>
            </p:spPr>
          </p:pic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0633E0B1-8716-DE88-1AFD-17B4D9842FC9}"/>
                  </a:ext>
                </a:extLst>
              </p:cNvPr>
              <p:cNvGrpSpPr/>
              <p:nvPr/>
            </p:nvGrpSpPr>
            <p:grpSpPr>
              <a:xfrm>
                <a:off x="6264334" y="4021603"/>
                <a:ext cx="5749907" cy="310807"/>
                <a:chOff x="6461815" y="5208999"/>
                <a:chExt cx="5749907" cy="310807"/>
              </a:xfrm>
            </p:grpSpPr>
            <p:sp>
              <p:nvSpPr>
                <p:cNvPr id="36" name="Rectángulo: esquinas redondeadas 35">
                  <a:extLst>
                    <a:ext uri="{FF2B5EF4-FFF2-40B4-BE49-F238E27FC236}">
                      <a16:creationId xmlns:a16="http://schemas.microsoft.com/office/drawing/2014/main" id="{0DD8A5D6-BBD0-0D13-31E9-B8B37FD60E17}"/>
                    </a:ext>
                  </a:extLst>
                </p:cNvPr>
                <p:cNvSpPr/>
                <p:nvPr/>
              </p:nvSpPr>
              <p:spPr>
                <a:xfrm>
                  <a:off x="6461815" y="5208999"/>
                  <a:ext cx="5565368" cy="310807"/>
                </a:xfrm>
                <a:prstGeom prst="roundRect">
                  <a:avLst/>
                </a:prstGeom>
                <a:solidFill>
                  <a:srgbClr val="E9EA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81D17E32-9DC1-1187-B446-84F1C11B9EAC}"/>
                    </a:ext>
                  </a:extLst>
                </p:cNvPr>
                <p:cNvSpPr txBox="1"/>
                <p:nvPr/>
              </p:nvSpPr>
              <p:spPr>
                <a:xfrm>
                  <a:off x="6514230" y="5237548"/>
                  <a:ext cx="56974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2 próximos años →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10%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encuestados espera un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exportaciones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y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32%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un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▼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06FADBC3-D0DD-9CCE-D65B-331DDD84EA22}"/>
                  </a:ext>
                </a:extLst>
              </p:cNvPr>
              <p:cNvGrpSpPr/>
              <p:nvPr/>
            </p:nvGrpSpPr>
            <p:grpSpPr>
              <a:xfrm>
                <a:off x="6248548" y="4578501"/>
                <a:ext cx="1494035" cy="655759"/>
                <a:chOff x="6250223" y="5789256"/>
                <a:chExt cx="1494035" cy="706350"/>
              </a:xfrm>
            </p:grpSpPr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2E3F4FEB-9AB9-D181-7D16-D138491A9529}"/>
                    </a:ext>
                  </a:extLst>
                </p:cNvPr>
                <p:cNvSpPr txBox="1"/>
                <p:nvPr/>
              </p:nvSpPr>
              <p:spPr>
                <a:xfrm>
                  <a:off x="6281806" y="5890581"/>
                  <a:ext cx="1462452" cy="60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36% </a:t>
                  </a:r>
                  <a:r>
                    <a:rPr lang="es-ES" sz="11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empresas 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1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salarios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35" name="Rectángulo: esquinas redondeadas 34">
                  <a:extLst>
                    <a:ext uri="{FF2B5EF4-FFF2-40B4-BE49-F238E27FC236}">
                      <a16:creationId xmlns:a16="http://schemas.microsoft.com/office/drawing/2014/main" id="{38BE1A50-01F4-AE7F-2C8F-41100F991752}"/>
                    </a:ext>
                  </a:extLst>
                </p:cNvPr>
                <p:cNvSpPr/>
                <p:nvPr/>
              </p:nvSpPr>
              <p:spPr>
                <a:xfrm>
                  <a:off x="6250223" y="5789256"/>
                  <a:ext cx="1489850" cy="54197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</p:grp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A0498E43-1462-4EC7-0BDD-654AC2D707E4}"/>
                  </a:ext>
                </a:extLst>
              </p:cNvPr>
              <p:cNvGrpSpPr/>
              <p:nvPr/>
            </p:nvGrpSpPr>
            <p:grpSpPr>
              <a:xfrm>
                <a:off x="8263873" y="4697801"/>
                <a:ext cx="3211728" cy="254945"/>
                <a:chOff x="6729009" y="5610852"/>
                <a:chExt cx="2182060" cy="306382"/>
              </a:xfrm>
            </p:grpSpPr>
            <p:sp>
              <p:nvSpPr>
                <p:cNvPr id="32" name="Rectángulo: esquinas redondeadas 31">
                  <a:extLst>
                    <a:ext uri="{FF2B5EF4-FFF2-40B4-BE49-F238E27FC236}">
                      <a16:creationId xmlns:a16="http://schemas.microsoft.com/office/drawing/2014/main" id="{D217A4EF-E3FE-361A-3F16-8A60862AD354}"/>
                    </a:ext>
                  </a:extLst>
                </p:cNvPr>
                <p:cNvSpPr/>
                <p:nvPr/>
              </p:nvSpPr>
              <p:spPr>
                <a:xfrm>
                  <a:off x="6729009" y="5614112"/>
                  <a:ext cx="2055062" cy="303122"/>
                </a:xfrm>
                <a:prstGeom prst="roundRect">
                  <a:avLst/>
                </a:prstGeom>
                <a:solidFill>
                  <a:srgbClr val="FFD969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94134AE9-58DA-22E2-CE25-338A14E90E39}"/>
                    </a:ext>
                  </a:extLst>
                </p:cNvPr>
                <p:cNvSpPr txBox="1"/>
                <p:nvPr/>
              </p:nvSpPr>
              <p:spPr>
                <a:xfrm>
                  <a:off x="6739517" y="5610852"/>
                  <a:ext cx="2171552" cy="294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NO </a:t>
                  </a:r>
                  <a:r>
                    <a:rPr lang="es-ES" sz="14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existe 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percepción 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Century Gothic" panose="020B0502020202020204" pitchFamily="34" charset="0"/>
                      <a:ea typeface="Roboto" panose="02000000000000000000" pitchFamily="2" charset="0"/>
                    </a:rPr>
                    <a:t>▲</a:t>
                  </a: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morosidad</a:t>
                  </a:r>
                </a:p>
              </p:txBody>
            </p:sp>
          </p:grp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291981BF-5DFF-8AEB-8CD9-40338E663775}"/>
                  </a:ext>
                </a:extLst>
              </p:cNvPr>
              <p:cNvGrpSpPr/>
              <p:nvPr/>
            </p:nvGrpSpPr>
            <p:grpSpPr>
              <a:xfrm>
                <a:off x="6248548" y="5564133"/>
                <a:ext cx="2795464" cy="769495"/>
                <a:chOff x="6344373" y="5209710"/>
                <a:chExt cx="2795464" cy="769495"/>
              </a:xfrm>
            </p:grpSpPr>
            <p:sp>
              <p:nvSpPr>
                <p:cNvPr id="30" name="Rectángulo: esquinas redondeadas 29">
                  <a:extLst>
                    <a:ext uri="{FF2B5EF4-FFF2-40B4-BE49-F238E27FC236}">
                      <a16:creationId xmlns:a16="http://schemas.microsoft.com/office/drawing/2014/main" id="{6B44EF3D-6719-ED0F-FA06-B4C6C05DEF03}"/>
                    </a:ext>
                  </a:extLst>
                </p:cNvPr>
                <p:cNvSpPr/>
                <p:nvPr/>
              </p:nvSpPr>
              <p:spPr>
                <a:xfrm>
                  <a:off x="6374021" y="5209710"/>
                  <a:ext cx="2559022" cy="769495"/>
                </a:xfrm>
                <a:prstGeom prst="roundRect">
                  <a:avLst/>
                </a:prstGeom>
                <a:solidFill>
                  <a:srgbClr val="E9EA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F1F6187-0ACC-AA71-82F7-9C06D7D1D218}"/>
                    </a:ext>
                  </a:extLst>
                </p:cNvPr>
                <p:cNvSpPr txBox="1"/>
                <p:nvPr/>
              </p:nvSpPr>
              <p:spPr>
                <a:xfrm>
                  <a:off x="6344373" y="5211144"/>
                  <a:ext cx="279546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4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≈ 45% 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encuestados considera </a:t>
                  </a: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elevados</a:t>
                  </a:r>
                  <a:r>
                    <a:rPr lang="es-ES" sz="1200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niveles de digitalización y protección de datos en su empresa  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D9AEAC7A-8766-28EC-34C3-AC85B21F4D81}"/>
                  </a:ext>
                </a:extLst>
              </p:cNvPr>
              <p:cNvGrpSpPr/>
              <p:nvPr/>
            </p:nvGrpSpPr>
            <p:grpSpPr>
              <a:xfrm>
                <a:off x="7422227" y="4734547"/>
                <a:ext cx="737130" cy="468000"/>
                <a:chOff x="6258909" y="5815375"/>
                <a:chExt cx="1462451" cy="468000"/>
              </a:xfrm>
            </p:grpSpPr>
            <p:sp>
              <p:nvSpPr>
                <p:cNvPr id="28" name="Elipse 27">
                  <a:extLst>
                    <a:ext uri="{FF2B5EF4-FFF2-40B4-BE49-F238E27FC236}">
                      <a16:creationId xmlns:a16="http://schemas.microsoft.com/office/drawing/2014/main" id="{4C761D96-EA92-DFE6-9B3E-5D8594FB02B6}"/>
                    </a:ext>
                  </a:extLst>
                </p:cNvPr>
                <p:cNvSpPr/>
                <p:nvPr/>
              </p:nvSpPr>
              <p:spPr>
                <a:xfrm>
                  <a:off x="6368568" y="5815375"/>
                  <a:ext cx="928503" cy="468000"/>
                </a:xfrm>
                <a:prstGeom prst="ellipse">
                  <a:avLst/>
                </a:prstGeom>
                <a:solidFill>
                  <a:srgbClr val="CEDC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42541338-F16F-21BA-3CF2-628D61E4D0A0}"/>
                    </a:ext>
                  </a:extLst>
                </p:cNvPr>
                <p:cNvSpPr txBox="1"/>
                <p:nvPr/>
              </p:nvSpPr>
              <p:spPr>
                <a:xfrm>
                  <a:off x="6258909" y="5913738"/>
                  <a:ext cx="14624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300"/>
                    </a:spcBef>
                  </a:pPr>
                  <a:r>
                    <a:rPr lang="es-ES" sz="1200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&gt; 2,1%</a:t>
                  </a:r>
                  <a:endParaRPr lang="es-ES" sz="11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16" name="Rectángulo: esquinas redondeadas 15">
                <a:extLst>
                  <a:ext uri="{FF2B5EF4-FFF2-40B4-BE49-F238E27FC236}">
                    <a16:creationId xmlns:a16="http://schemas.microsoft.com/office/drawing/2014/main" id="{EF9044CD-9FE6-7D96-6776-1F6522324398}"/>
                  </a:ext>
                </a:extLst>
              </p:cNvPr>
              <p:cNvSpPr/>
              <p:nvPr/>
            </p:nvSpPr>
            <p:spPr>
              <a:xfrm>
                <a:off x="9112709" y="5226179"/>
                <a:ext cx="2736444" cy="769495"/>
              </a:xfrm>
              <a:prstGeom prst="roundRect">
                <a:avLst/>
              </a:prstGeom>
              <a:solidFill>
                <a:srgbClr val="CED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s-ES" sz="14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≈ 30% 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valora avance de empresa en </a:t>
                </a:r>
                <a:r>
                  <a:rPr lang="es-ES" sz="12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integración estrategias ESG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como </a:t>
                </a:r>
                <a:r>
                  <a:rPr lang="es-ES" sz="1200" b="1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elevado</a:t>
                </a:r>
                <a:r>
                  <a:rPr lang="es-ES" sz="12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(vs. 22% bajo)</a:t>
                </a:r>
              </a:p>
              <a:p>
                <a:endParaRPr lang="es-ES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84F3CE27-0D8A-D911-F2A1-32BEBA796AB2}"/>
                  </a:ext>
                </a:extLst>
              </p:cNvPr>
              <p:cNvSpPr/>
              <p:nvPr/>
            </p:nvSpPr>
            <p:spPr>
              <a:xfrm>
                <a:off x="6254941" y="4600846"/>
                <a:ext cx="1904416" cy="640830"/>
              </a:xfrm>
              <a:prstGeom prst="roundRect">
                <a:avLst/>
              </a:prstGeom>
              <a:noFill/>
              <a:ln>
                <a:solidFill>
                  <a:srgbClr val="CED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s-ES" sz="12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endParaRPr lang="es-ES" dirty="0">
                  <a:highlight>
                    <a:srgbClr val="FFFF00"/>
                  </a:highlight>
                </a:endParaRPr>
              </a:p>
            </p:txBody>
          </p: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55AE44CD-4A17-170B-B37E-AAD6285BB5D1}"/>
                  </a:ext>
                </a:extLst>
              </p:cNvPr>
              <p:cNvGrpSpPr/>
              <p:nvPr/>
            </p:nvGrpSpPr>
            <p:grpSpPr>
              <a:xfrm>
                <a:off x="6224804" y="1151280"/>
                <a:ext cx="3869107" cy="369332"/>
                <a:chOff x="6224804" y="1151280"/>
                <a:chExt cx="3869107" cy="369332"/>
              </a:xfrm>
            </p:grpSpPr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D7338AE1-6144-3157-C41D-21F9EEFEAC6D}"/>
                    </a:ext>
                  </a:extLst>
                </p:cNvPr>
                <p:cNvSpPr txBox="1"/>
                <p:nvPr/>
              </p:nvSpPr>
              <p:spPr>
                <a:xfrm>
                  <a:off x="6224804" y="1151280"/>
                  <a:ext cx="38691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300"/>
                    </a:spcBef>
                  </a:pPr>
                  <a:r>
                    <a:rPr lang="es-ES" b="1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Previsiones evolución en 2022</a:t>
                  </a:r>
                </a:p>
              </p:txBody>
            </p:sp>
            <p:cxnSp>
              <p:nvCxnSpPr>
                <p:cNvPr id="27" name="Straight Connector 256">
                  <a:extLst>
                    <a:ext uri="{FF2B5EF4-FFF2-40B4-BE49-F238E27FC236}">
                      <a16:creationId xmlns:a16="http://schemas.microsoft.com/office/drawing/2014/main" id="{173CAAA3-7DC4-A920-A4B3-2D267E1F69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5426" y="1180568"/>
                  <a:ext cx="0" cy="291705"/>
                </a:xfrm>
                <a:prstGeom prst="line">
                  <a:avLst/>
                </a:prstGeom>
                <a:ln w="317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3941610B-DB52-AA9A-9177-DD089C6375F3}"/>
                  </a:ext>
                </a:extLst>
              </p:cNvPr>
              <p:cNvGrpSpPr/>
              <p:nvPr/>
            </p:nvGrpSpPr>
            <p:grpSpPr>
              <a:xfrm>
                <a:off x="6263480" y="1557499"/>
                <a:ext cx="5544000" cy="2357753"/>
                <a:chOff x="6263480" y="1557499"/>
                <a:chExt cx="5544000" cy="2357753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4305B0BE-9396-DD81-FC1A-1F2FC4B20655}"/>
                    </a:ext>
                  </a:extLst>
                </p:cNvPr>
                <p:cNvGrpSpPr/>
                <p:nvPr/>
              </p:nvGrpSpPr>
              <p:grpSpPr>
                <a:xfrm>
                  <a:off x="8904445" y="1557499"/>
                  <a:ext cx="1998714" cy="381368"/>
                  <a:chOff x="8859807" y="2859752"/>
                  <a:chExt cx="2004508" cy="381905"/>
                </a:xfrm>
              </p:grpSpPr>
              <p:sp>
                <p:nvSpPr>
                  <p:cNvPr id="24" name="CuadroTexto 23">
                    <a:extLst>
                      <a:ext uri="{FF2B5EF4-FFF2-40B4-BE49-F238E27FC236}">
                        <a16:creationId xmlns:a16="http://schemas.microsoft.com/office/drawing/2014/main" id="{4D43C153-5CF8-0281-9740-0796D90010C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99827" y="2859752"/>
                    <a:ext cx="3644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ES" b="1" dirty="0">
                        <a:solidFill>
                          <a:srgbClr val="CEDC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▲</a:t>
                    </a:r>
                    <a:endParaRPr lang="es-ES" dirty="0">
                      <a:solidFill>
                        <a:srgbClr val="CEDC00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25" name="CuadroTexto 24">
                    <a:extLst>
                      <a:ext uri="{FF2B5EF4-FFF2-40B4-BE49-F238E27FC236}">
                        <a16:creationId xmlns:a16="http://schemas.microsoft.com/office/drawing/2014/main" id="{8024934E-D35B-92E4-3CC5-76132BCCFAA5}"/>
                      </a:ext>
                    </a:extLst>
                  </p:cNvPr>
                  <p:cNvSpPr txBox="1"/>
                  <p:nvPr/>
                </p:nvSpPr>
                <p:spPr>
                  <a:xfrm>
                    <a:off x="8859807" y="2872325"/>
                    <a:ext cx="3644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ES" b="1" dirty="0">
                        <a:solidFill>
                          <a:srgbClr val="171C8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rPr>
                      <a:t>▼</a:t>
                    </a:r>
                    <a:endParaRPr lang="es-ES" dirty="0">
                      <a:solidFill>
                        <a:srgbClr val="171C8F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</p:grpSp>
            <p:cxnSp>
              <p:nvCxnSpPr>
                <p:cNvPr id="23" name="Conector recto 22">
                  <a:extLst>
                    <a:ext uri="{FF2B5EF4-FFF2-40B4-BE49-F238E27FC236}">
                      <a16:creationId xmlns:a16="http://schemas.microsoft.com/office/drawing/2014/main" id="{825AE9BA-B577-CFBA-38D1-4B20CFC3B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035480" y="1143252"/>
                  <a:ext cx="0" cy="5544000"/>
                </a:xfrm>
                <a:prstGeom prst="line">
                  <a:avLst/>
                </a:prstGeom>
                <a:ln w="22225" cmpd="dbl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EA0A22D-EC45-D98A-44BC-AB3D34CCB9E4}"/>
                  </a:ext>
                </a:extLst>
              </p:cNvPr>
              <p:cNvSpPr txBox="1"/>
              <p:nvPr/>
            </p:nvSpPr>
            <p:spPr>
              <a:xfrm>
                <a:off x="6062638" y="1654313"/>
                <a:ext cx="19428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rgbClr val="171C8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 respuestas</a:t>
                </a:r>
                <a:endParaRPr lang="es-ES" sz="10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Bocadillo: ovalado 20">
                <a:extLst>
                  <a:ext uri="{FF2B5EF4-FFF2-40B4-BE49-F238E27FC236}">
                    <a16:creationId xmlns:a16="http://schemas.microsoft.com/office/drawing/2014/main" id="{2A199D61-560E-D717-6136-40A1C592D6DB}"/>
                  </a:ext>
                </a:extLst>
              </p:cNvPr>
              <p:cNvSpPr/>
              <p:nvPr/>
            </p:nvSpPr>
            <p:spPr>
              <a:xfrm>
                <a:off x="9722330" y="1037793"/>
                <a:ext cx="1080291" cy="449767"/>
              </a:xfrm>
              <a:prstGeom prst="wedgeEllipseCallout">
                <a:avLst>
                  <a:gd name="adj1" fmla="val -66497"/>
                  <a:gd name="adj2" fmla="val 21592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b="1" dirty="0">
                    <a:solidFill>
                      <a:srgbClr val="20358B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Resultados CEL </a:t>
                </a:r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B5A1DCC-F835-27D9-6345-A89B25169900}"/>
                </a:ext>
              </a:extLst>
            </p:cNvPr>
            <p:cNvSpPr/>
            <p:nvPr/>
          </p:nvSpPr>
          <p:spPr>
            <a:xfrm>
              <a:off x="6096000" y="999292"/>
              <a:ext cx="5753153" cy="5502091"/>
            </a:xfrm>
            <a:prstGeom prst="rect">
              <a:avLst/>
            </a:prstGeom>
            <a:noFill/>
            <a:ln w="28575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74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4C1174C6-8C30-BFF9-7736-E327400F584F}"/>
              </a:ext>
            </a:extLst>
          </p:cNvPr>
          <p:cNvSpPr/>
          <p:nvPr/>
        </p:nvSpPr>
        <p:spPr>
          <a:xfrm>
            <a:off x="5654622" y="4114612"/>
            <a:ext cx="6164477" cy="1108369"/>
          </a:xfrm>
          <a:prstGeom prst="ellipse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TextBox 46">
            <a:extLst>
              <a:ext uri="{FF2B5EF4-FFF2-40B4-BE49-F238E27FC236}">
                <a16:creationId xmlns:a16="http://schemas.microsoft.com/office/drawing/2014/main" id="{0BC10D25-9E87-4301-AB4A-4B10968F4202}"/>
              </a:ext>
            </a:extLst>
          </p:cNvPr>
          <p:cNvSpPr txBox="1"/>
          <p:nvPr/>
        </p:nvSpPr>
        <p:spPr>
          <a:xfrm>
            <a:off x="2582040" y="1714904"/>
            <a:ext cx="19926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b="1" u="sng" dirty="0">
                <a:solidFill>
                  <a:srgbClr val="AEB71E"/>
                </a:solidFill>
                <a:latin typeface="Roboto Light" panose="02000000000000000000" pitchFamily="2" charset="0"/>
              </a:rPr>
              <a:t>Oportunidades</a:t>
            </a:r>
          </a:p>
        </p:txBody>
      </p:sp>
      <p:sp>
        <p:nvSpPr>
          <p:cNvPr id="74" name="TextBox 46">
            <a:extLst>
              <a:ext uri="{FF2B5EF4-FFF2-40B4-BE49-F238E27FC236}">
                <a16:creationId xmlns:a16="http://schemas.microsoft.com/office/drawing/2014/main" id="{A38662E0-4B06-423D-8CC0-56D1C985F232}"/>
              </a:ext>
            </a:extLst>
          </p:cNvPr>
          <p:cNvSpPr txBox="1"/>
          <p:nvPr/>
        </p:nvSpPr>
        <p:spPr>
          <a:xfrm>
            <a:off x="8613620" y="1655118"/>
            <a:ext cx="19926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1400" b="1" u="sng" dirty="0">
                <a:solidFill>
                  <a:srgbClr val="638ACF"/>
                </a:solidFill>
                <a:latin typeface="Roboto Light" panose="02000000000000000000" pitchFamily="2" charset="0"/>
              </a:rPr>
              <a:t>Prioridades</a:t>
            </a:r>
          </a:p>
        </p:txBody>
      </p:sp>
      <p:sp>
        <p:nvSpPr>
          <p:cNvPr id="75" name="TextBox 260">
            <a:extLst>
              <a:ext uri="{FF2B5EF4-FFF2-40B4-BE49-F238E27FC236}">
                <a16:creationId xmlns:a16="http://schemas.microsoft.com/office/drawing/2014/main" id="{8BC1511F-4937-4F61-897D-40C50E5A4761}"/>
              </a:ext>
            </a:extLst>
          </p:cNvPr>
          <p:cNvSpPr txBox="1"/>
          <p:nvPr/>
        </p:nvSpPr>
        <p:spPr>
          <a:xfrm>
            <a:off x="7644867" y="45158"/>
            <a:ext cx="5237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1. Situación económica </a:t>
            </a:r>
          </a:p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     y perspectivas</a:t>
            </a:r>
            <a:endParaRPr lang="es-ES" sz="24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EEA5B98-2B60-736B-0B2F-8ABF07E7A52F}"/>
              </a:ext>
            </a:extLst>
          </p:cNvPr>
          <p:cNvGrpSpPr/>
          <p:nvPr/>
        </p:nvGrpSpPr>
        <p:grpSpPr>
          <a:xfrm>
            <a:off x="294185" y="1162676"/>
            <a:ext cx="10402390" cy="646331"/>
            <a:chOff x="294185" y="4601201"/>
            <a:chExt cx="8594441" cy="646331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D7322C84-55D9-4AC3-A010-E6D114DCB51E}"/>
                </a:ext>
              </a:extLst>
            </p:cNvPr>
            <p:cNvSpPr txBox="1"/>
            <p:nvPr/>
          </p:nvSpPr>
          <p:spPr>
            <a:xfrm>
              <a:off x="304722" y="4601201"/>
              <a:ext cx="8583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Oportunidades derivadas de la pandemia y principales prioridades estratégicas de su empresa</a:t>
              </a:r>
            </a:p>
          </p:txBody>
        </p:sp>
        <p:cxnSp>
          <p:nvCxnSpPr>
            <p:cNvPr id="78" name="Straight Connector 256">
              <a:extLst>
                <a:ext uri="{FF2B5EF4-FFF2-40B4-BE49-F238E27FC236}">
                  <a16:creationId xmlns:a16="http://schemas.microsoft.com/office/drawing/2014/main" id="{978544FE-C91E-4026-9413-B1BF4F191680}"/>
                </a:ext>
              </a:extLst>
            </p:cNvPr>
            <p:cNvCxnSpPr>
              <a:cxnSpLocks/>
            </p:cNvCxnSpPr>
            <p:nvPr/>
          </p:nvCxnSpPr>
          <p:spPr>
            <a:xfrm>
              <a:off x="294185" y="4619501"/>
              <a:ext cx="0" cy="291705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3BC5456-9983-41D6-AE13-1E1F4D76F754}"/>
              </a:ext>
            </a:extLst>
          </p:cNvPr>
          <p:cNvSpPr txBox="1"/>
          <p:nvPr/>
        </p:nvSpPr>
        <p:spPr>
          <a:xfrm>
            <a:off x="11384453" y="6498017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/>
          </p:cNvGraphicFramePr>
          <p:nvPr/>
        </p:nvGraphicFramePr>
        <p:xfrm>
          <a:off x="296478" y="1898332"/>
          <a:ext cx="5580000" cy="200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D5328CBF-997A-4CFB-9407-B1ACDE0C4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09141"/>
              </p:ext>
            </p:extLst>
          </p:nvPr>
        </p:nvGraphicFramePr>
        <p:xfrm>
          <a:off x="6270902" y="1994107"/>
          <a:ext cx="5472000" cy="182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F5C6BB1F-C1DA-D492-B925-81A073E9F0CF}"/>
              </a:ext>
            </a:extLst>
          </p:cNvPr>
          <p:cNvGrpSpPr/>
          <p:nvPr/>
        </p:nvGrpSpPr>
        <p:grpSpPr>
          <a:xfrm>
            <a:off x="294185" y="4187530"/>
            <a:ext cx="10402390" cy="369332"/>
            <a:chOff x="294185" y="4601201"/>
            <a:chExt cx="8594441" cy="36933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9D00FA0-CC1C-F463-E507-238B1E95CD6C}"/>
                </a:ext>
              </a:extLst>
            </p:cNvPr>
            <p:cNvSpPr txBox="1"/>
            <p:nvPr/>
          </p:nvSpPr>
          <p:spPr>
            <a:xfrm>
              <a:off x="304722" y="4601201"/>
              <a:ext cx="858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Valoración política de teletrabajo en su empresa</a:t>
              </a:r>
            </a:p>
          </p:txBody>
        </p:sp>
        <p:cxnSp>
          <p:nvCxnSpPr>
            <p:cNvPr id="7" name="Straight Connector 256">
              <a:extLst>
                <a:ext uri="{FF2B5EF4-FFF2-40B4-BE49-F238E27FC236}">
                  <a16:creationId xmlns:a16="http://schemas.microsoft.com/office/drawing/2014/main" id="{13DD6113-D611-CCB7-8C5B-4F9482B0ACCF}"/>
                </a:ext>
              </a:extLst>
            </p:cNvPr>
            <p:cNvCxnSpPr>
              <a:cxnSpLocks/>
            </p:cNvCxnSpPr>
            <p:nvPr/>
          </p:nvCxnSpPr>
          <p:spPr>
            <a:xfrm>
              <a:off x="294185" y="4619501"/>
              <a:ext cx="0" cy="291705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A0538AB0-B8A6-9F82-9204-0AE3EBF3B8FF}"/>
              </a:ext>
            </a:extLst>
          </p:cNvPr>
          <p:cNvSpPr/>
          <p:nvPr/>
        </p:nvSpPr>
        <p:spPr>
          <a:xfrm>
            <a:off x="469392" y="1562101"/>
            <a:ext cx="5580000" cy="2338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4CC208-E419-2E9E-844A-A380420327BD}"/>
              </a:ext>
            </a:extLst>
          </p:cNvPr>
          <p:cNvSpPr/>
          <p:nvPr/>
        </p:nvSpPr>
        <p:spPr>
          <a:xfrm>
            <a:off x="6251852" y="1570876"/>
            <a:ext cx="5580000" cy="2329366"/>
          </a:xfrm>
          <a:prstGeom prst="rect">
            <a:avLst/>
          </a:prstGeom>
          <a:noFill/>
          <a:ln>
            <a:solidFill>
              <a:srgbClr val="638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0E257B-B402-92BE-4254-AC82E733D8BD}"/>
              </a:ext>
            </a:extLst>
          </p:cNvPr>
          <p:cNvSpPr txBox="1"/>
          <p:nvPr/>
        </p:nvSpPr>
        <p:spPr>
          <a:xfrm>
            <a:off x="5892669" y="4262203"/>
            <a:ext cx="5580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mitad de empresas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consultadas considera que el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teletrabajo incrementa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satisfacción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el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compromiso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 la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motivación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empleados,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bien también dificulta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sentido de pertenencia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el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trabajo en equipo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 la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transmisión de cultura de empresa</a:t>
            </a: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60024"/>
              </p:ext>
            </p:extLst>
          </p:nvPr>
        </p:nvGraphicFramePr>
        <p:xfrm>
          <a:off x="111616" y="4668797"/>
          <a:ext cx="11562105" cy="205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D5EF88DD-1EF1-D2FD-114A-51F07582FDF8}"/>
              </a:ext>
            </a:extLst>
          </p:cNvPr>
          <p:cNvSpPr/>
          <p:nvPr/>
        </p:nvSpPr>
        <p:spPr>
          <a:xfrm>
            <a:off x="7884019" y="2833758"/>
            <a:ext cx="1287751" cy="473962"/>
          </a:xfrm>
          <a:prstGeom prst="wedgeEllipseCallout">
            <a:avLst>
              <a:gd name="adj1" fmla="val -46778"/>
              <a:gd name="adj2" fmla="val 85044"/>
            </a:avLst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</a:t>
            </a:r>
          </a:p>
          <a:p>
            <a:pPr algn="ctr"/>
            <a:r>
              <a:rPr lang="es-E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1º del Top 4 con 72% </a:t>
            </a:r>
          </a:p>
        </p:txBody>
      </p:sp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1D7BDAA3-6DDA-968D-C401-A054C63FE05E}"/>
              </a:ext>
            </a:extLst>
          </p:cNvPr>
          <p:cNvSpPr/>
          <p:nvPr/>
        </p:nvSpPr>
        <p:spPr>
          <a:xfrm>
            <a:off x="6268443" y="2829066"/>
            <a:ext cx="1287751" cy="473962"/>
          </a:xfrm>
          <a:prstGeom prst="wedgeEllipseCallout">
            <a:avLst>
              <a:gd name="adj1" fmla="val 19052"/>
              <a:gd name="adj2" fmla="val 89064"/>
            </a:avLst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</a:t>
            </a:r>
          </a:p>
          <a:p>
            <a:pPr algn="ctr"/>
            <a:r>
              <a:rPr lang="es-E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en Top 4 con 16% </a:t>
            </a:r>
          </a:p>
        </p:txBody>
      </p:sp>
    </p:spTree>
    <p:extLst>
      <p:ext uri="{BB962C8B-B14F-4D97-AF65-F5344CB8AC3E}">
        <p14:creationId xmlns:p14="http://schemas.microsoft.com/office/powerpoint/2010/main" val="354644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1D7A104-24E1-4757-ACD8-67C13BA08DF9}"/>
              </a:ext>
            </a:extLst>
          </p:cNvPr>
          <p:cNvGrpSpPr/>
          <p:nvPr/>
        </p:nvGrpSpPr>
        <p:grpSpPr>
          <a:xfrm>
            <a:off x="294185" y="1842878"/>
            <a:ext cx="1909035" cy="592722"/>
            <a:chOff x="767478" y="2120352"/>
            <a:chExt cx="1909035" cy="592722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8F9A213-E66E-4F22-995F-675A4144490F}"/>
                </a:ext>
              </a:extLst>
            </p:cNvPr>
            <p:cNvSpPr/>
            <p:nvPr/>
          </p:nvSpPr>
          <p:spPr>
            <a:xfrm>
              <a:off x="799377" y="2120352"/>
              <a:ext cx="1759827" cy="592722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4BB611FC-E160-42CE-8769-BF9304C7FD8D}"/>
                </a:ext>
              </a:extLst>
            </p:cNvPr>
            <p:cNvSpPr txBox="1"/>
            <p:nvPr/>
          </p:nvSpPr>
          <p:spPr>
            <a:xfrm>
              <a:off x="767478" y="2134200"/>
              <a:ext cx="1909035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Evolución entorno </a:t>
              </a:r>
            </a:p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negocios último año</a:t>
              </a:r>
              <a:endParaRPr lang="ar-LY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936093B-9276-4DD1-9610-57A73A2E8869}"/>
              </a:ext>
            </a:extLst>
          </p:cNvPr>
          <p:cNvSpPr txBox="1"/>
          <p:nvPr/>
        </p:nvSpPr>
        <p:spPr>
          <a:xfrm>
            <a:off x="264041" y="987339"/>
            <a:ext cx="541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20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Obstáculos a la competitividad en España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D4F13B1-FDB8-4613-B359-F0DEBB80349A}"/>
              </a:ext>
            </a:extLst>
          </p:cNvPr>
          <p:cNvGrpSpPr/>
          <p:nvPr/>
        </p:nvGrpSpPr>
        <p:grpSpPr>
          <a:xfrm>
            <a:off x="274137" y="4959869"/>
            <a:ext cx="3731385" cy="441158"/>
            <a:chOff x="723654" y="2120352"/>
            <a:chExt cx="3731385" cy="441158"/>
          </a:xfrm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64B9914A-66C0-499B-831F-703825B37CD5}"/>
                </a:ext>
              </a:extLst>
            </p:cNvPr>
            <p:cNvSpPr/>
            <p:nvPr/>
          </p:nvSpPr>
          <p:spPr>
            <a:xfrm>
              <a:off x="799377" y="2120352"/>
              <a:ext cx="3347321" cy="441158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35" name="TextBox 46">
              <a:extLst>
                <a:ext uri="{FF2B5EF4-FFF2-40B4-BE49-F238E27FC236}">
                  <a16:creationId xmlns:a16="http://schemas.microsoft.com/office/drawing/2014/main" id="{B3654441-4F07-4F73-A4FB-E2B1CFB784CA}"/>
                </a:ext>
              </a:extLst>
            </p:cNvPr>
            <p:cNvSpPr txBox="1"/>
            <p:nvPr/>
          </p:nvSpPr>
          <p:spPr>
            <a:xfrm>
              <a:off x="723654" y="2155153"/>
              <a:ext cx="3731385" cy="2923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Impacto acontecimientos internacionales</a:t>
              </a:r>
              <a:endParaRPr lang="ar-LY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77C978C-646C-4D72-935F-34E610743020}"/>
              </a:ext>
            </a:extLst>
          </p:cNvPr>
          <p:cNvSpPr txBox="1"/>
          <p:nvPr/>
        </p:nvSpPr>
        <p:spPr>
          <a:xfrm>
            <a:off x="6253854" y="4066136"/>
            <a:ext cx="534038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ES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≈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80%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consideran negativo tipo mínimo en Patrimonio y Sucesiones y Donaciones,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72%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eliminación deducciones en IRPF y 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60% 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tipo mínimo efectivo en el IS”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47A4EC-A41E-4E05-9FEB-01202A2B6581}"/>
              </a:ext>
            </a:extLst>
          </p:cNvPr>
          <p:cNvSpPr txBox="1"/>
          <p:nvPr/>
        </p:nvSpPr>
        <p:spPr>
          <a:xfrm>
            <a:off x="3772904" y="4924292"/>
            <a:ext cx="74705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Negativo: </a:t>
            </a:r>
            <a:r>
              <a:rPr lang="es-ES" sz="1300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Invasión Ucrania (87,6%), sanciones económicas en comercio internacional (81,1%), cambio equilibrios estratégicos (80%) y crisis migratorias (77,2%)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E50E2F2-CA48-470E-9503-4A00741DC669}"/>
              </a:ext>
            </a:extLst>
          </p:cNvPr>
          <p:cNvSpPr txBox="1"/>
          <p:nvPr/>
        </p:nvSpPr>
        <p:spPr>
          <a:xfrm>
            <a:off x="345083" y="5737450"/>
            <a:ext cx="377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Factores de competitividad internacional de la empresa</a:t>
            </a:r>
          </a:p>
        </p:txBody>
      </p:sp>
      <p:sp>
        <p:nvSpPr>
          <p:cNvPr id="37" name="TextBox 260">
            <a:extLst>
              <a:ext uri="{FF2B5EF4-FFF2-40B4-BE49-F238E27FC236}">
                <a16:creationId xmlns:a16="http://schemas.microsoft.com/office/drawing/2014/main" id="{B60762F0-DF78-41AB-8C96-A8444B9F70B5}"/>
              </a:ext>
            </a:extLst>
          </p:cNvPr>
          <p:cNvSpPr txBox="1"/>
          <p:nvPr/>
        </p:nvSpPr>
        <p:spPr>
          <a:xfrm>
            <a:off x="7644867" y="45158"/>
            <a:ext cx="5237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2. Competitividad economía</a:t>
            </a:r>
          </a:p>
          <a:p>
            <a:r>
              <a:rPr lang="es-ES" sz="2400" dirty="0">
                <a:solidFill>
                  <a:schemeClr val="accent2"/>
                </a:solidFill>
                <a:latin typeface="Gelasio Medium" pitchFamily="2" charset="77"/>
              </a:rPr>
              <a:t>    española y de empresa</a:t>
            </a:r>
            <a:endParaRPr lang="es-ES" sz="2400" i="1" dirty="0">
              <a:solidFill>
                <a:schemeClr val="accent2"/>
              </a:solidFill>
              <a:latin typeface="Gelasio Medium" pitchFamily="2" charset="77"/>
            </a:endParaRPr>
          </a:p>
        </p:txBody>
      </p:sp>
      <p:cxnSp>
        <p:nvCxnSpPr>
          <p:cNvPr id="39" name="Straight Connector 256">
            <a:extLst>
              <a:ext uri="{FF2B5EF4-FFF2-40B4-BE49-F238E27FC236}">
                <a16:creationId xmlns:a16="http://schemas.microsoft.com/office/drawing/2014/main" id="{1892C321-64D1-404B-A481-1B937EB1DA5A}"/>
              </a:ext>
            </a:extLst>
          </p:cNvPr>
          <p:cNvCxnSpPr>
            <a:cxnSpLocks/>
          </p:cNvCxnSpPr>
          <p:nvPr/>
        </p:nvCxnSpPr>
        <p:spPr>
          <a:xfrm>
            <a:off x="274137" y="1035574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75022F6-F65A-478B-8CDC-6517A060734B}"/>
              </a:ext>
            </a:extLst>
          </p:cNvPr>
          <p:cNvSpPr txBox="1"/>
          <p:nvPr/>
        </p:nvSpPr>
        <p:spPr>
          <a:xfrm>
            <a:off x="11467839" y="6497815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3BBE89-053B-96D7-236A-2F30ABD35326}"/>
              </a:ext>
            </a:extLst>
          </p:cNvPr>
          <p:cNvGrpSpPr/>
          <p:nvPr/>
        </p:nvGrpSpPr>
        <p:grpSpPr>
          <a:xfrm>
            <a:off x="363657" y="3281550"/>
            <a:ext cx="1866169" cy="307777"/>
            <a:chOff x="799378" y="2093509"/>
            <a:chExt cx="1866169" cy="307777"/>
          </a:xfrm>
        </p:grpSpPr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5E63081C-EE83-7602-0297-599F57F72FFC}"/>
                </a:ext>
              </a:extLst>
            </p:cNvPr>
            <p:cNvSpPr/>
            <p:nvPr/>
          </p:nvSpPr>
          <p:spPr>
            <a:xfrm>
              <a:off x="799378" y="2120352"/>
              <a:ext cx="1789970" cy="277564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1BDD68C0-368A-F898-BA24-EEAF7C36630C}"/>
                </a:ext>
              </a:extLst>
            </p:cNvPr>
            <p:cNvSpPr txBox="1"/>
            <p:nvPr/>
          </p:nvSpPr>
          <p:spPr>
            <a:xfrm>
              <a:off x="799854" y="2093509"/>
              <a:ext cx="186569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Impacto</a:t>
              </a:r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 </a:t>
              </a:r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inflación</a:t>
              </a:r>
              <a:endParaRPr lang="ar-LY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03D9536-5F6E-7282-B1A0-9965CFCA083C}"/>
              </a:ext>
            </a:extLst>
          </p:cNvPr>
          <p:cNvSpPr txBox="1"/>
          <p:nvPr/>
        </p:nvSpPr>
        <p:spPr>
          <a:xfrm>
            <a:off x="2280045" y="3275302"/>
            <a:ext cx="90602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“El </a:t>
            </a:r>
            <a:r>
              <a:rPr lang="es-ES" sz="16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84,2%</a:t>
            </a:r>
            <a:r>
              <a:rPr lang="es-ES" sz="14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encuestados lo consideran negativo”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8149C5E-4626-6103-1606-39A19016D5E0}"/>
              </a:ext>
            </a:extLst>
          </p:cNvPr>
          <p:cNvGrpSpPr/>
          <p:nvPr/>
        </p:nvGrpSpPr>
        <p:grpSpPr>
          <a:xfrm>
            <a:off x="345082" y="3742639"/>
            <a:ext cx="3064868" cy="292388"/>
            <a:chOff x="780803" y="2093509"/>
            <a:chExt cx="2697136" cy="292388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55552B54-7B46-2DC3-2747-CCC78DB0DBEC}"/>
                </a:ext>
              </a:extLst>
            </p:cNvPr>
            <p:cNvSpPr/>
            <p:nvPr/>
          </p:nvSpPr>
          <p:spPr>
            <a:xfrm>
              <a:off x="799378" y="2120352"/>
              <a:ext cx="2678561" cy="265545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50" name="TextBox 46">
              <a:extLst>
                <a:ext uri="{FF2B5EF4-FFF2-40B4-BE49-F238E27FC236}">
                  <a16:creationId xmlns:a16="http://schemas.microsoft.com/office/drawing/2014/main" id="{47E59EBA-5AF2-6D85-E2BA-403C05506DD4}"/>
                </a:ext>
              </a:extLst>
            </p:cNvPr>
            <p:cNvSpPr txBox="1"/>
            <p:nvPr/>
          </p:nvSpPr>
          <p:spPr>
            <a:xfrm>
              <a:off x="780803" y="2093509"/>
              <a:ext cx="2697136" cy="2923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Impacto medidas laborales recientes</a:t>
              </a:r>
              <a:endParaRPr lang="ar-LY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F5B7ED2-4BB0-B2E4-E891-31F2026000FE}"/>
              </a:ext>
            </a:extLst>
          </p:cNvPr>
          <p:cNvSpPr txBox="1"/>
          <p:nvPr/>
        </p:nvSpPr>
        <p:spPr>
          <a:xfrm>
            <a:off x="363656" y="4066136"/>
            <a:ext cx="576091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</a:t>
            </a:r>
            <a:r>
              <a:rPr lang="es-ES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≈</a:t>
            </a:r>
            <a:r>
              <a:rPr lang="es-ES" sz="1300" b="1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70%</a:t>
            </a:r>
            <a:r>
              <a:rPr lang="es-ES" sz="1300" i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encuestados consideran negativo aumento SMI, eliminación de contratos temporales por obra/servicio determinado y de prioridad convenio de empresa en materia retributiva”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8483269C-97E7-6E3B-6A23-92A62A20822C}"/>
              </a:ext>
            </a:extLst>
          </p:cNvPr>
          <p:cNvGrpSpPr/>
          <p:nvPr/>
        </p:nvGrpSpPr>
        <p:grpSpPr>
          <a:xfrm>
            <a:off x="6254243" y="3709275"/>
            <a:ext cx="3083441" cy="333917"/>
            <a:chOff x="780803" y="2093509"/>
            <a:chExt cx="3083441" cy="333917"/>
          </a:xfrm>
        </p:grpSpPr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A0A00D7-011D-2C37-7345-19BB381D0F0F}"/>
                </a:ext>
              </a:extLst>
            </p:cNvPr>
            <p:cNvSpPr/>
            <p:nvPr/>
          </p:nvSpPr>
          <p:spPr>
            <a:xfrm>
              <a:off x="799377" y="2120352"/>
              <a:ext cx="3064867" cy="307074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highlight>
                  <a:srgbClr val="FFFF00"/>
                </a:highlight>
              </a:endParaRPr>
            </a:p>
          </p:txBody>
        </p:sp>
        <p:sp>
          <p:nvSpPr>
            <p:cNvPr id="54" name="TextBox 46">
              <a:extLst>
                <a:ext uri="{FF2B5EF4-FFF2-40B4-BE49-F238E27FC236}">
                  <a16:creationId xmlns:a16="http://schemas.microsoft.com/office/drawing/2014/main" id="{083F3838-7A99-E306-34D3-2AB7FAFBCF6D}"/>
                </a:ext>
              </a:extLst>
            </p:cNvPr>
            <p:cNvSpPr txBox="1"/>
            <p:nvPr/>
          </p:nvSpPr>
          <p:spPr>
            <a:xfrm>
              <a:off x="780803" y="2093509"/>
              <a:ext cx="3064867" cy="2923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3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Impacto medidas fiscales Libro Blanco</a:t>
              </a:r>
              <a:endParaRPr lang="ar-LY" sz="1300" b="1" dirty="0">
                <a:solidFill>
                  <a:srgbClr val="171C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55" name="Straight Connector 256">
            <a:extLst>
              <a:ext uri="{FF2B5EF4-FFF2-40B4-BE49-F238E27FC236}">
                <a16:creationId xmlns:a16="http://schemas.microsoft.com/office/drawing/2014/main" id="{84923435-9778-31B1-ECE9-0D4E140075BD}"/>
              </a:ext>
            </a:extLst>
          </p:cNvPr>
          <p:cNvCxnSpPr>
            <a:cxnSpLocks/>
          </p:cNvCxnSpPr>
          <p:nvPr/>
        </p:nvCxnSpPr>
        <p:spPr>
          <a:xfrm>
            <a:off x="294185" y="5790453"/>
            <a:ext cx="0" cy="29170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F219A2A6-16A2-1E4F-B9F8-1FDA558CF5F2}"/>
              </a:ext>
            </a:extLst>
          </p:cNvPr>
          <p:cNvCxnSpPr/>
          <p:nvPr/>
        </p:nvCxnSpPr>
        <p:spPr>
          <a:xfrm>
            <a:off x="6124575" y="3769482"/>
            <a:ext cx="0" cy="1066095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40BB6F7-DA4E-8E4E-2DF7-9FEB06EF7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905" y="5602955"/>
            <a:ext cx="7173432" cy="11262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C15EDF-0EBF-2550-D6C1-2493B75B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875" y="1386523"/>
            <a:ext cx="8865228" cy="17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947C8ADA-A7A9-B6AD-94D0-D1F266FF49F6}"/>
              </a:ext>
            </a:extLst>
          </p:cNvPr>
          <p:cNvGrpSpPr/>
          <p:nvPr/>
        </p:nvGrpSpPr>
        <p:grpSpPr>
          <a:xfrm>
            <a:off x="324475" y="3097552"/>
            <a:ext cx="11019512" cy="1245960"/>
            <a:chOff x="233945" y="3235657"/>
            <a:chExt cx="5469024" cy="1245960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D658B34C-4316-4F0D-ACAB-AB6C290AAEDC}"/>
                </a:ext>
              </a:extLst>
            </p:cNvPr>
            <p:cNvSpPr/>
            <p:nvPr/>
          </p:nvSpPr>
          <p:spPr>
            <a:xfrm>
              <a:off x="261141" y="3235657"/>
              <a:ext cx="633804" cy="441158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25883B17-7D88-4F1B-9B97-6C9E83DAC140}"/>
                </a:ext>
              </a:extLst>
            </p:cNvPr>
            <p:cNvSpPr txBox="1"/>
            <p:nvPr/>
          </p:nvSpPr>
          <p:spPr>
            <a:xfrm>
              <a:off x="258008" y="3301795"/>
              <a:ext cx="13060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171C8F"/>
                  </a:solidFill>
                  <a:latin typeface="Century Gothic" panose="020B0502020202020204" pitchFamily="34" charset="0"/>
                </a:rPr>
                <a:t>● </a:t>
              </a:r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Educación</a:t>
              </a:r>
              <a:endParaRPr lang="ar-LY" sz="1400" b="1" dirty="0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DCCA32AF-9D0F-4C50-B5BF-3B67181D960F}"/>
                </a:ext>
              </a:extLst>
            </p:cNvPr>
            <p:cNvSpPr txBox="1"/>
            <p:nvPr/>
          </p:nvSpPr>
          <p:spPr>
            <a:xfrm>
              <a:off x="943384" y="3286478"/>
              <a:ext cx="4213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“80% encuestados: ve negativas modificaciones derivadas de LOMLOE”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5AFDFC7F-95DD-4EE0-863E-1935FB7660CB}"/>
                </a:ext>
              </a:extLst>
            </p:cNvPr>
            <p:cNvSpPr txBox="1"/>
            <p:nvPr/>
          </p:nvSpPr>
          <p:spPr>
            <a:xfrm>
              <a:off x="233945" y="3742953"/>
              <a:ext cx="5469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 mantiene en Top 3 medidas: Fomento FP dual (66,3%); Valores emprendimiento desde primaria (45,7%); Adecuar oferta títulos a mercado (43,4%)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DEDC08D-DDD7-34D6-56D8-57E3CACB3654}"/>
              </a:ext>
            </a:extLst>
          </p:cNvPr>
          <p:cNvGrpSpPr/>
          <p:nvPr/>
        </p:nvGrpSpPr>
        <p:grpSpPr>
          <a:xfrm>
            <a:off x="400441" y="5844015"/>
            <a:ext cx="11029650" cy="523220"/>
            <a:chOff x="5883297" y="1104377"/>
            <a:chExt cx="11029650" cy="523220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0D2CF147-F233-4ADF-9B65-7F0C68C4FC1E}"/>
                </a:ext>
              </a:extLst>
            </p:cNvPr>
            <p:cNvGrpSpPr/>
            <p:nvPr/>
          </p:nvGrpSpPr>
          <p:grpSpPr>
            <a:xfrm>
              <a:off x="5883297" y="1125591"/>
              <a:ext cx="1266529" cy="441158"/>
              <a:chOff x="5892555" y="1867884"/>
              <a:chExt cx="1339852" cy="441158"/>
            </a:xfrm>
          </p:grpSpPr>
          <p:sp>
            <p:nvSpPr>
              <p:cNvPr id="48" name="Rectángulo: esquinas redondeadas 47">
                <a:extLst>
                  <a:ext uri="{FF2B5EF4-FFF2-40B4-BE49-F238E27FC236}">
                    <a16:creationId xmlns:a16="http://schemas.microsoft.com/office/drawing/2014/main" id="{CE8BCA4D-9FD1-4A11-B2DD-F9E1183711D6}"/>
                  </a:ext>
                </a:extLst>
              </p:cNvPr>
              <p:cNvSpPr/>
              <p:nvPr/>
            </p:nvSpPr>
            <p:spPr>
              <a:xfrm>
                <a:off x="5899462" y="1867884"/>
                <a:ext cx="1332945" cy="441158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TextBox 46">
                <a:extLst>
                  <a:ext uri="{FF2B5EF4-FFF2-40B4-BE49-F238E27FC236}">
                    <a16:creationId xmlns:a16="http://schemas.microsoft.com/office/drawing/2014/main" id="{B3405F88-D8F6-4EB0-A51D-EFD8499C5DEE}"/>
                  </a:ext>
                </a:extLst>
              </p:cNvPr>
              <p:cNvSpPr txBox="1"/>
              <p:nvPr/>
            </p:nvSpPr>
            <p:spPr>
              <a:xfrm>
                <a:off x="5892555" y="1934022"/>
                <a:ext cx="1256777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171C8F"/>
                    </a:solidFill>
                    <a:latin typeface="Century Gothic" panose="020B0502020202020204" pitchFamily="34" charset="0"/>
                  </a:rPr>
                  <a:t>● </a:t>
                </a:r>
                <a:r>
                  <a:rPr lang="en-U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Innovación</a:t>
                </a:r>
                <a:endParaRPr lang="ar-LY" sz="1400" b="1" dirty="0">
                  <a:solidFill>
                    <a:srgbClr val="171C8F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885C4907-9AAD-45CA-AB53-688D858538F6}"/>
                </a:ext>
              </a:extLst>
            </p:cNvPr>
            <p:cNvSpPr txBox="1"/>
            <p:nvPr/>
          </p:nvSpPr>
          <p:spPr>
            <a:xfrm>
              <a:off x="7156355" y="1104377"/>
              <a:ext cx="9756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 mantiene prioridad por fomento investigación aplicada y se añade fomentar educación orientada a emprendimiento, competencias digitales y titulaciones STEM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39BF8AE-0077-87B4-79A6-BE7D09E9F966}"/>
              </a:ext>
            </a:extLst>
          </p:cNvPr>
          <p:cNvGrpSpPr/>
          <p:nvPr/>
        </p:nvGrpSpPr>
        <p:grpSpPr>
          <a:xfrm>
            <a:off x="348537" y="5033729"/>
            <a:ext cx="5553550" cy="523220"/>
            <a:chOff x="258007" y="4834822"/>
            <a:chExt cx="5553550" cy="52322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A5F38026-98F9-46C3-AC37-660BB6EBAFB5}"/>
                </a:ext>
              </a:extLst>
            </p:cNvPr>
            <p:cNvGrpSpPr/>
            <p:nvPr/>
          </p:nvGrpSpPr>
          <p:grpSpPr>
            <a:xfrm>
              <a:off x="258007" y="4870391"/>
              <a:ext cx="1380207" cy="441158"/>
              <a:chOff x="5847558" y="1867884"/>
              <a:chExt cx="1380207" cy="441158"/>
            </a:xfrm>
          </p:grpSpPr>
          <p:sp>
            <p:nvSpPr>
              <p:cNvPr id="51" name="Rectángulo: esquinas redondeadas 50">
                <a:extLst>
                  <a:ext uri="{FF2B5EF4-FFF2-40B4-BE49-F238E27FC236}">
                    <a16:creationId xmlns:a16="http://schemas.microsoft.com/office/drawing/2014/main" id="{1AFA4C14-8689-4FBA-998D-92D02AAEABE6}"/>
                  </a:ext>
                </a:extLst>
              </p:cNvPr>
              <p:cNvSpPr/>
              <p:nvPr/>
            </p:nvSpPr>
            <p:spPr>
              <a:xfrm>
                <a:off x="5899462" y="1867884"/>
                <a:ext cx="1296000" cy="441158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TextBox 46">
                <a:extLst>
                  <a:ext uri="{FF2B5EF4-FFF2-40B4-BE49-F238E27FC236}">
                    <a16:creationId xmlns:a16="http://schemas.microsoft.com/office/drawing/2014/main" id="{3356768E-06CF-4D04-9BD9-CBDA77040795}"/>
                  </a:ext>
                </a:extLst>
              </p:cNvPr>
              <p:cNvSpPr txBox="1"/>
              <p:nvPr/>
            </p:nvSpPr>
            <p:spPr>
              <a:xfrm>
                <a:off x="5847558" y="1934022"/>
                <a:ext cx="1380207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171C8F"/>
                    </a:solidFill>
                    <a:latin typeface="Century Gothic" panose="020B0502020202020204" pitchFamily="34" charset="0"/>
                  </a:rPr>
                  <a:t>● </a:t>
                </a:r>
                <a:r>
                  <a:rPr lang="en-U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Financiación</a:t>
                </a:r>
                <a:endParaRPr lang="ar-LY" sz="1400" b="1" dirty="0">
                  <a:solidFill>
                    <a:srgbClr val="171C8F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B0C75A36-08EB-4DA0-954D-AA849405F92B}"/>
                </a:ext>
              </a:extLst>
            </p:cNvPr>
            <p:cNvSpPr txBox="1"/>
            <p:nvPr/>
          </p:nvSpPr>
          <p:spPr>
            <a:xfrm>
              <a:off x="1590647" y="4834822"/>
              <a:ext cx="4220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Principales instrumentos últimos 12 meses: financiación bancaria y de proveedores</a:t>
              </a:r>
            </a:p>
          </p:txBody>
        </p:sp>
      </p:grpSp>
      <p:sp>
        <p:nvSpPr>
          <p:cNvPr id="55" name="TextBox 260">
            <a:extLst>
              <a:ext uri="{FF2B5EF4-FFF2-40B4-BE49-F238E27FC236}">
                <a16:creationId xmlns:a16="http://schemas.microsoft.com/office/drawing/2014/main" id="{41AE987E-3336-4455-9051-7DDD5D088BAA}"/>
              </a:ext>
            </a:extLst>
          </p:cNvPr>
          <p:cNvSpPr txBox="1"/>
          <p:nvPr/>
        </p:nvSpPr>
        <p:spPr>
          <a:xfrm>
            <a:off x="7644867" y="225354"/>
            <a:ext cx="46754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Gelasio Medium" pitchFamily="2" charset="77"/>
              </a:rPr>
              <a:t>3. Reformas prioritarias pendientes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EF82478-5484-4776-A564-C9A676DA96B6}"/>
              </a:ext>
            </a:extLst>
          </p:cNvPr>
          <p:cNvSpPr txBox="1"/>
          <p:nvPr/>
        </p:nvSpPr>
        <p:spPr>
          <a:xfrm>
            <a:off x="11472669" y="6483096"/>
            <a:ext cx="24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A0BE97A-BC8F-71A8-FCB2-A82D551771F4}"/>
              </a:ext>
            </a:extLst>
          </p:cNvPr>
          <p:cNvGrpSpPr/>
          <p:nvPr/>
        </p:nvGrpSpPr>
        <p:grpSpPr>
          <a:xfrm>
            <a:off x="291390" y="1051240"/>
            <a:ext cx="11414736" cy="1858171"/>
            <a:chOff x="200860" y="1051240"/>
            <a:chExt cx="5388551" cy="1858171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FBC127CC-BE22-4E6E-ABF3-F8123C48E3F8}"/>
                </a:ext>
              </a:extLst>
            </p:cNvPr>
            <p:cNvSpPr/>
            <p:nvPr/>
          </p:nvSpPr>
          <p:spPr>
            <a:xfrm>
              <a:off x="216478" y="1051240"/>
              <a:ext cx="855457" cy="441158"/>
            </a:xfrm>
            <a:prstGeom prst="roundRect">
              <a:avLst/>
            </a:prstGeom>
            <a:solidFill>
              <a:srgbClr val="E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5" name="TextBox 46">
              <a:extLst>
                <a:ext uri="{FF2B5EF4-FFF2-40B4-BE49-F238E27FC236}">
                  <a16:creationId xmlns:a16="http://schemas.microsoft.com/office/drawing/2014/main" id="{37901579-263B-4462-9B15-FDAAA7BC9290}"/>
                </a:ext>
              </a:extLst>
            </p:cNvPr>
            <p:cNvSpPr txBox="1"/>
            <p:nvPr/>
          </p:nvSpPr>
          <p:spPr>
            <a:xfrm>
              <a:off x="211987" y="1117378"/>
              <a:ext cx="1184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ES" sz="1400" b="1" dirty="0">
                  <a:solidFill>
                    <a:srgbClr val="171C8F"/>
                  </a:solidFill>
                  <a:latin typeface="Century Gothic" panose="020B0502020202020204" pitchFamily="34" charset="0"/>
                </a:rPr>
                <a:t>● </a:t>
              </a:r>
              <a:r>
                <a:rPr lang="es-E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Eficiencia</a:t>
              </a:r>
              <a:r>
                <a:rPr lang="en-US" sz="1400" b="1" dirty="0">
                  <a:solidFill>
                    <a:srgbClr val="171C8F"/>
                  </a:solidFill>
                  <a:latin typeface="Roboto Light" panose="02000000000000000000" pitchFamily="2" charset="0"/>
                </a:rPr>
                <a:t> AAPP</a:t>
              </a:r>
              <a:endParaRPr lang="ar-LY" sz="1400" b="1">
                <a:solidFill>
                  <a:srgbClr val="171C8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0B7645D7-F1A0-4C79-8938-C899B0C9BD6B}"/>
                </a:ext>
              </a:extLst>
            </p:cNvPr>
            <p:cNvSpPr txBox="1"/>
            <p:nvPr/>
          </p:nvSpPr>
          <p:spPr>
            <a:xfrm>
              <a:off x="1222135" y="1123484"/>
              <a:ext cx="3803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“El 95% encuestados consideran ineficiente uso recursos públicos en España”</a:t>
              </a: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47D297CD-8E4B-43D5-AFFA-483B4141268D}"/>
                </a:ext>
              </a:extLst>
            </p:cNvPr>
            <p:cNvSpPr txBox="1"/>
            <p:nvPr/>
          </p:nvSpPr>
          <p:spPr>
            <a:xfrm>
              <a:off x="200860" y="1526332"/>
              <a:ext cx="53885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 mantiene </a:t>
              </a:r>
              <a:r>
                <a:rPr lang="es-ES" sz="1400" b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necesario</a:t>
              </a: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evaluar eficiencia gasto (74,9%), reforma estructural AAPP (64,6%) y actuación sobre fraude fiscal (29,7%)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0C6340A-8B3B-6D91-44F7-B51C068E79FF}"/>
                </a:ext>
              </a:extLst>
            </p:cNvPr>
            <p:cNvSpPr txBox="1"/>
            <p:nvPr/>
          </p:nvSpPr>
          <p:spPr>
            <a:xfrm>
              <a:off x="211986" y="1839887"/>
              <a:ext cx="5247117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Top 3 actuaciones para mejora eficiencia y transparencia:</a:t>
              </a:r>
            </a:p>
            <a:p>
              <a:pPr marL="285750" indent="-2857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Reducir tamaño de AAPP (64,9%)</a:t>
              </a:r>
            </a:p>
            <a:p>
              <a:pPr marL="285750" indent="-2857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Asimilar modelo gestión RRHH al del sector privado (59,8%)</a:t>
              </a:r>
            </a:p>
            <a:p>
              <a:pPr marL="285750" indent="-2857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Transformación digital AAPP (45,4%)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197CCC47-E9B4-6899-06F9-8D9B898CC772}"/>
              </a:ext>
            </a:extLst>
          </p:cNvPr>
          <p:cNvGrpSpPr/>
          <p:nvPr/>
        </p:nvGrpSpPr>
        <p:grpSpPr>
          <a:xfrm>
            <a:off x="352079" y="4285229"/>
            <a:ext cx="10991907" cy="523220"/>
            <a:chOff x="261549" y="4372842"/>
            <a:chExt cx="10991907" cy="523220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DF06F792-1D91-646B-ADEF-21C2D31FCE1F}"/>
                </a:ext>
              </a:extLst>
            </p:cNvPr>
            <p:cNvGrpSpPr/>
            <p:nvPr/>
          </p:nvGrpSpPr>
          <p:grpSpPr>
            <a:xfrm>
              <a:off x="261549" y="4409519"/>
              <a:ext cx="1277157" cy="441158"/>
              <a:chOff x="5847559" y="1777354"/>
              <a:chExt cx="1277157" cy="441158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17695D0F-2ABC-6A56-A8CE-FDB00A573D4B}"/>
                  </a:ext>
                </a:extLst>
              </p:cNvPr>
              <p:cNvSpPr/>
              <p:nvPr/>
            </p:nvSpPr>
            <p:spPr>
              <a:xfrm>
                <a:off x="5899462" y="1777354"/>
                <a:ext cx="1225254" cy="441158"/>
              </a:xfrm>
              <a:prstGeom prst="roundRect">
                <a:avLst/>
              </a:prstGeom>
              <a:solidFill>
                <a:srgbClr val="E9E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TextBox 46">
                <a:extLst>
                  <a:ext uri="{FF2B5EF4-FFF2-40B4-BE49-F238E27FC236}">
                    <a16:creationId xmlns:a16="http://schemas.microsoft.com/office/drawing/2014/main" id="{3A30A2C7-3AB6-E37E-2CD5-836E790B784F}"/>
                  </a:ext>
                </a:extLst>
              </p:cNvPr>
              <p:cNvSpPr txBox="1"/>
              <p:nvPr/>
            </p:nvSpPr>
            <p:spPr>
              <a:xfrm>
                <a:off x="5847559" y="1807275"/>
                <a:ext cx="1225254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171C8F"/>
                    </a:solidFill>
                    <a:latin typeface="Century Gothic" panose="020B0502020202020204" pitchFamily="34" charset="0"/>
                  </a:rPr>
                  <a:t>● </a:t>
                </a:r>
                <a:r>
                  <a:rPr lang="en-US" sz="1400" b="1" dirty="0">
                    <a:solidFill>
                      <a:srgbClr val="171C8F"/>
                    </a:solidFill>
                    <a:latin typeface="Roboto Light" panose="02000000000000000000" pitchFamily="2" charset="0"/>
                  </a:rPr>
                  <a:t>Pensiones</a:t>
                </a:r>
                <a:endParaRPr lang="ar-LY" sz="1400" b="1" dirty="0">
                  <a:solidFill>
                    <a:srgbClr val="171C8F"/>
                  </a:solidFill>
                  <a:latin typeface="Roboto Light" panose="02000000000000000000" pitchFamily="2" charset="0"/>
                </a:endParaRPr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8BCA7EA-FFD5-7F1C-BBE4-A76638DDF208}"/>
                </a:ext>
              </a:extLst>
            </p:cNvPr>
            <p:cNvSpPr txBox="1"/>
            <p:nvPr/>
          </p:nvSpPr>
          <p:spPr>
            <a:xfrm>
              <a:off x="1628371" y="4372842"/>
              <a:ext cx="9625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Incentivar vida activa + allá edad legal jubilación</a:t>
              </a:r>
            </a:p>
            <a:p>
              <a:pPr algn="just"/>
              <a:r>
                <a:rPr lang="es-ES" sz="1400" i="1" dirty="0">
                  <a:solidFill>
                    <a:srgbClr val="171C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Fondo capitalización “mochila austriaca”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902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DF3D"/>
      </a:accent1>
      <a:accent2>
        <a:srgbClr val="20358B"/>
      </a:accent2>
      <a:accent3>
        <a:srgbClr val="4C5DA3"/>
      </a:accent3>
      <a:accent4>
        <a:srgbClr val="7886B9"/>
      </a:accent4>
      <a:accent5>
        <a:srgbClr val="BCC1DB"/>
      </a:accent5>
      <a:accent6>
        <a:srgbClr val="DDE995"/>
      </a:accent6>
      <a:hlink>
        <a:srgbClr val="20358B"/>
      </a:hlink>
      <a:folHlink>
        <a:srgbClr val="697F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644B16B7E99D498C83C390979A3AA7" ma:contentTypeVersion="11" ma:contentTypeDescription="Crear nuevo documento." ma:contentTypeScope="" ma:versionID="26f7fadee6fc6809f3497e09fce6182e">
  <xsd:schema xmlns:xsd="http://www.w3.org/2001/XMLSchema" xmlns:xs="http://www.w3.org/2001/XMLSchema" xmlns:p="http://schemas.microsoft.com/office/2006/metadata/properties" xmlns:ns2="6505c562-d584-44e6-9e7d-3d2ce7f95918" targetNamespace="http://schemas.microsoft.com/office/2006/metadata/properties" ma:root="true" ma:fieldsID="40cdcc9ce63d62db63a422ceb85f6ef4" ns2:_="">
    <xsd:import namespace="6505c562-d584-44e6-9e7d-3d2ce7f95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5c562-d584-44e6-9e7d-3d2ce7f95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B4F29B-3A05-4F56-A86C-A1937B5B61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F009F9-003A-452C-A537-62403B8C5E63}">
  <ds:schemaRefs>
    <ds:schemaRef ds:uri="6505c562-d584-44e6-9e7d-3d2ce7f959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A76C01-8715-4960-AD7E-5F46250E56D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505c562-d584-44e6-9e7d-3d2ce7f9591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1484</Words>
  <Application>Microsoft Office PowerPoint</Application>
  <PresentationFormat>Panorámica</PresentationFormat>
  <Paragraphs>270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Gelasio</vt:lpstr>
      <vt:lpstr>Gelasio Medium</vt:lpstr>
      <vt:lpstr>Roboto</vt:lpstr>
      <vt:lpstr>Roboto Bold</vt:lpstr>
      <vt:lpstr>Roboto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García Berzal</dc:creator>
  <cp:lastModifiedBy>CAMINO</cp:lastModifiedBy>
  <cp:revision>6</cp:revision>
  <cp:lastPrinted>2022-11-21T11:16:17Z</cp:lastPrinted>
  <dcterms:created xsi:type="dcterms:W3CDTF">2019-01-23T12:43:44Z</dcterms:created>
  <dcterms:modified xsi:type="dcterms:W3CDTF">2022-11-29T16:55:56Z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0x010100C3644B16B7E99D498C83C390979A3AA7</vt:lpwstr>
  </property>
</Properties>
</file>